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27"/>
  </p:notesMasterIdLst>
  <p:handoutMasterIdLst>
    <p:handoutMasterId r:id="rId28"/>
  </p:handoutMasterIdLst>
  <p:sldIdLst>
    <p:sldId id="256" r:id="rId2"/>
    <p:sldId id="269" r:id="rId3"/>
    <p:sldId id="270" r:id="rId4"/>
    <p:sldId id="300" r:id="rId5"/>
    <p:sldId id="410" r:id="rId6"/>
    <p:sldId id="469" r:id="rId7"/>
    <p:sldId id="328" r:id="rId8"/>
    <p:sldId id="408" r:id="rId9"/>
    <p:sldId id="471" r:id="rId10"/>
    <p:sldId id="472" r:id="rId11"/>
    <p:sldId id="373" r:id="rId12"/>
    <p:sldId id="378" r:id="rId13"/>
    <p:sldId id="289" r:id="rId14"/>
    <p:sldId id="288" r:id="rId15"/>
    <p:sldId id="308" r:id="rId16"/>
    <p:sldId id="464" r:id="rId17"/>
    <p:sldId id="313" r:id="rId18"/>
    <p:sldId id="436" r:id="rId19"/>
    <p:sldId id="452" r:id="rId20"/>
    <p:sldId id="456" r:id="rId21"/>
    <p:sldId id="470" r:id="rId22"/>
    <p:sldId id="274" r:id="rId23"/>
    <p:sldId id="468" r:id="rId24"/>
    <p:sldId id="271" r:id="rId25"/>
    <p:sldId id="272" r:id="rId26"/>
  </p:sldIdLst>
  <p:sldSz cx="9144000" cy="6858000" type="screen4x3"/>
  <p:notesSz cx="6858000" cy="9144000"/>
  <p:defaultTextStyle>
    <a:defPPr>
      <a:defRPr lang="en-US"/>
    </a:defPPr>
    <a:lvl1pPr algn="l" rtl="0" fontAlgn="base">
      <a:spcBef>
        <a:spcPct val="20000"/>
      </a:spcBef>
      <a:spcAft>
        <a:spcPct val="0"/>
      </a:spcAft>
      <a:buChar char="•"/>
      <a:defRPr sz="2800" kern="1200">
        <a:solidFill>
          <a:schemeClr val="tx1"/>
        </a:solidFill>
        <a:latin typeface="Comic Sans MS" pitchFamily="66" charset="0"/>
        <a:ea typeface="+mn-ea"/>
        <a:cs typeface="+mn-cs"/>
      </a:defRPr>
    </a:lvl1pPr>
    <a:lvl2pPr marL="457200" algn="l" rtl="0" fontAlgn="base">
      <a:spcBef>
        <a:spcPct val="20000"/>
      </a:spcBef>
      <a:spcAft>
        <a:spcPct val="0"/>
      </a:spcAft>
      <a:buChar char="•"/>
      <a:defRPr sz="2800" kern="1200">
        <a:solidFill>
          <a:schemeClr val="tx1"/>
        </a:solidFill>
        <a:latin typeface="Comic Sans MS" pitchFamily="66" charset="0"/>
        <a:ea typeface="+mn-ea"/>
        <a:cs typeface="+mn-cs"/>
      </a:defRPr>
    </a:lvl2pPr>
    <a:lvl3pPr marL="914400" algn="l" rtl="0" fontAlgn="base">
      <a:spcBef>
        <a:spcPct val="20000"/>
      </a:spcBef>
      <a:spcAft>
        <a:spcPct val="0"/>
      </a:spcAft>
      <a:buChar char="•"/>
      <a:defRPr sz="2800" kern="1200">
        <a:solidFill>
          <a:schemeClr val="tx1"/>
        </a:solidFill>
        <a:latin typeface="Comic Sans MS" pitchFamily="66" charset="0"/>
        <a:ea typeface="+mn-ea"/>
        <a:cs typeface="+mn-cs"/>
      </a:defRPr>
    </a:lvl3pPr>
    <a:lvl4pPr marL="1371600" algn="l" rtl="0" fontAlgn="base">
      <a:spcBef>
        <a:spcPct val="20000"/>
      </a:spcBef>
      <a:spcAft>
        <a:spcPct val="0"/>
      </a:spcAft>
      <a:buChar char="•"/>
      <a:defRPr sz="2800" kern="1200">
        <a:solidFill>
          <a:schemeClr val="tx1"/>
        </a:solidFill>
        <a:latin typeface="Comic Sans MS" pitchFamily="66" charset="0"/>
        <a:ea typeface="+mn-ea"/>
        <a:cs typeface="+mn-cs"/>
      </a:defRPr>
    </a:lvl4pPr>
    <a:lvl5pPr marL="1828800" algn="l" rtl="0" fontAlgn="base">
      <a:spcBef>
        <a:spcPct val="20000"/>
      </a:spcBef>
      <a:spcAft>
        <a:spcPct val="0"/>
      </a:spcAft>
      <a:buChar char="•"/>
      <a:defRPr sz="2800" kern="1200">
        <a:solidFill>
          <a:schemeClr val="tx1"/>
        </a:solidFill>
        <a:latin typeface="Comic Sans MS" pitchFamily="66" charset="0"/>
        <a:ea typeface="+mn-ea"/>
        <a:cs typeface="+mn-cs"/>
      </a:defRPr>
    </a:lvl5pPr>
    <a:lvl6pPr marL="2286000" algn="l" defTabSz="914400" rtl="0" eaLnBrk="1" latinLnBrk="0" hangingPunct="1">
      <a:defRPr sz="2800" kern="1200">
        <a:solidFill>
          <a:schemeClr val="tx1"/>
        </a:solidFill>
        <a:latin typeface="Comic Sans MS" pitchFamily="66" charset="0"/>
        <a:ea typeface="+mn-ea"/>
        <a:cs typeface="+mn-cs"/>
      </a:defRPr>
    </a:lvl6pPr>
    <a:lvl7pPr marL="2743200" algn="l" defTabSz="914400" rtl="0" eaLnBrk="1" latinLnBrk="0" hangingPunct="1">
      <a:defRPr sz="2800" kern="1200">
        <a:solidFill>
          <a:schemeClr val="tx1"/>
        </a:solidFill>
        <a:latin typeface="Comic Sans MS" pitchFamily="66" charset="0"/>
        <a:ea typeface="+mn-ea"/>
        <a:cs typeface="+mn-cs"/>
      </a:defRPr>
    </a:lvl7pPr>
    <a:lvl8pPr marL="3200400" algn="l" defTabSz="914400" rtl="0" eaLnBrk="1" latinLnBrk="0" hangingPunct="1">
      <a:defRPr sz="2800" kern="1200">
        <a:solidFill>
          <a:schemeClr val="tx1"/>
        </a:solidFill>
        <a:latin typeface="Comic Sans MS" pitchFamily="66" charset="0"/>
        <a:ea typeface="+mn-ea"/>
        <a:cs typeface="+mn-cs"/>
      </a:defRPr>
    </a:lvl8pPr>
    <a:lvl9pPr marL="3657600" algn="l" defTabSz="914400" rtl="0" eaLnBrk="1" latinLnBrk="0" hangingPunct="1">
      <a:defRPr sz="28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660033"/>
    <a:srgbClr val="FF5050"/>
    <a:srgbClr val="FF9900"/>
    <a:srgbClr val="CC0099"/>
    <a:srgbClr val="FFCC00"/>
    <a:srgbClr val="FF6600"/>
    <a:srgbClr val="FF9999"/>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03" autoAdjust="0"/>
    <p:restoredTop sz="95699" autoAdjust="0"/>
  </p:normalViewPr>
  <p:slideViewPr>
    <p:cSldViewPr>
      <p:cViewPr>
        <p:scale>
          <a:sx n="90" d="100"/>
          <a:sy n="90" d="100"/>
        </p:scale>
        <p:origin x="-684" y="7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1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200">
                <a:latin typeface="Times New Roman" pitchFamily="18" charset="0"/>
              </a:defRPr>
            </a:lvl1pPr>
          </a:lstStyle>
          <a:p>
            <a:pPr>
              <a:defRPr/>
            </a:pPr>
            <a:endParaRPr lang="en-US" dirty="0"/>
          </a:p>
        </p:txBody>
      </p:sp>
      <p:sp>
        <p:nvSpPr>
          <p:cNvPr id="256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200">
                <a:latin typeface="Times New Roman" pitchFamily="18" charset="0"/>
              </a:defRPr>
            </a:lvl1pPr>
          </a:lstStyle>
          <a:p>
            <a:pPr>
              <a:defRPr/>
            </a:pPr>
            <a:endParaRPr lang="en-US" dirty="0"/>
          </a:p>
        </p:txBody>
      </p:sp>
      <p:sp>
        <p:nvSpPr>
          <p:cNvPr id="256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buFontTx/>
              <a:buNone/>
              <a:defRPr sz="1200">
                <a:latin typeface="Times New Roman" pitchFamily="18" charset="0"/>
              </a:defRPr>
            </a:lvl1pPr>
          </a:lstStyle>
          <a:p>
            <a:pPr>
              <a:defRPr/>
            </a:pPr>
            <a:endParaRPr lang="en-US" dirty="0"/>
          </a:p>
        </p:txBody>
      </p:sp>
      <p:sp>
        <p:nvSpPr>
          <p:cNvPr id="256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buFontTx/>
              <a:buNone/>
              <a:defRPr sz="1200">
                <a:latin typeface="Times New Roman" pitchFamily="18" charset="0"/>
              </a:defRPr>
            </a:lvl1pPr>
          </a:lstStyle>
          <a:p>
            <a:pPr>
              <a:defRPr/>
            </a:pPr>
            <a:fld id="{2A4D627F-9CB4-4C98-83D1-D3D77E4D5049}"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200">
                <a:latin typeface="Times New Roman" pitchFamily="18" charset="0"/>
              </a:defRPr>
            </a:lvl1pPr>
          </a:lstStyle>
          <a:p>
            <a:pPr>
              <a:defRPr/>
            </a:pPr>
            <a:endParaRPr lang="en-US" dirty="0"/>
          </a:p>
        </p:txBody>
      </p:sp>
      <p:sp>
        <p:nvSpPr>
          <p:cNvPr id="583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200">
                <a:latin typeface="Times New Roman" pitchFamily="18" charset="0"/>
              </a:defRPr>
            </a:lvl1pPr>
          </a:lstStyle>
          <a:p>
            <a:pPr>
              <a:defRPr/>
            </a:pPr>
            <a:endParaRPr lang="en-US" dirty="0"/>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83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buFontTx/>
              <a:buNone/>
              <a:defRPr sz="1200">
                <a:latin typeface="Times New Roman" pitchFamily="18" charset="0"/>
              </a:defRPr>
            </a:lvl1pPr>
          </a:lstStyle>
          <a:p>
            <a:pPr>
              <a:defRPr/>
            </a:pPr>
            <a:endParaRPr lang="en-US" dirty="0"/>
          </a:p>
        </p:txBody>
      </p:sp>
      <p:sp>
        <p:nvSpPr>
          <p:cNvPr id="583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buFontTx/>
              <a:buNone/>
              <a:defRPr sz="1200">
                <a:latin typeface="Times New Roman" pitchFamily="18" charset="0"/>
              </a:defRPr>
            </a:lvl1pPr>
          </a:lstStyle>
          <a:p>
            <a:pPr>
              <a:defRPr/>
            </a:pPr>
            <a:fld id="{AC9E72DB-F188-4C9F-9F36-A41754E9D3F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ADE1F3F8-0E03-42D5-A8B7-DF3BABD24B8D}" type="slidenum">
              <a:rPr lang="en-US" smtClean="0"/>
              <a:pPr/>
              <a:t>1</a:t>
            </a:fld>
            <a:endParaRPr lang="en-US" dirty="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8CC3E070-BE2E-4E40-ABFB-B96A18F0DE7C}" type="slidenum">
              <a:rPr lang="en-US" smtClean="0"/>
              <a:pPr/>
              <a:t>10</a:t>
            </a:fld>
            <a:endParaRPr lang="en-US" dirty="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r>
              <a:rPr lang="en-US" dirty="0" smtClean="0"/>
              <a:t>The TAV exit conference has the following components: </a:t>
            </a:r>
          </a:p>
          <a:p>
            <a:pPr>
              <a:buFontTx/>
              <a:buChar char="•"/>
            </a:pPr>
            <a:r>
              <a:rPr lang="en-US" dirty="0" smtClean="0"/>
              <a:t>Highlighting what outstanding practices the TA Team have found</a:t>
            </a:r>
          </a:p>
          <a:p>
            <a:pPr>
              <a:buFontTx/>
              <a:buChar char="•"/>
            </a:pPr>
            <a:r>
              <a:rPr lang="en-US" dirty="0" smtClean="0"/>
              <a:t>Reviewing next steps as identified by the school site</a:t>
            </a:r>
          </a:p>
          <a:p>
            <a:pPr>
              <a:buFontTx/>
              <a:buChar char="•"/>
            </a:pPr>
            <a:r>
              <a:rPr lang="en-US" dirty="0" smtClean="0"/>
              <a:t>Areas of improvement found by team consensus and data analysis with suggested action steps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dirty="0" smtClean="0"/>
          </a:p>
        </p:txBody>
      </p:sp>
      <p:sp>
        <p:nvSpPr>
          <p:cNvPr id="43012" name="Slide Number Placeholder 3"/>
          <p:cNvSpPr>
            <a:spLocks noGrp="1"/>
          </p:cNvSpPr>
          <p:nvPr>
            <p:ph type="sldNum" sz="quarter" idx="5"/>
          </p:nvPr>
        </p:nvSpPr>
        <p:spPr>
          <a:noFill/>
        </p:spPr>
        <p:txBody>
          <a:bodyPr/>
          <a:lstStyle/>
          <a:p>
            <a:fld id="{6A1B0C6A-26E8-4900-8E3D-CA17BC6EA521}" type="slidenum">
              <a:rPr lang="en-US" smtClean="0"/>
              <a:pPr/>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dirty="0" smtClean="0"/>
          </a:p>
        </p:txBody>
      </p:sp>
      <p:sp>
        <p:nvSpPr>
          <p:cNvPr id="45060" name="Slide Number Placeholder 3"/>
          <p:cNvSpPr>
            <a:spLocks noGrp="1"/>
          </p:cNvSpPr>
          <p:nvPr>
            <p:ph type="sldNum" sz="quarter" idx="5"/>
          </p:nvPr>
        </p:nvSpPr>
        <p:spPr>
          <a:noFill/>
        </p:spPr>
        <p:txBody>
          <a:bodyPr/>
          <a:lstStyle/>
          <a:p>
            <a:fld id="{F0EEAE71-1F21-48B6-9089-88E56D39F337}" type="slidenum">
              <a:rPr lang="en-US" smtClean="0"/>
              <a:pPr/>
              <a:t>12</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39173183-A4FD-482C-8476-829BE2CDD259}" type="slidenum">
              <a:rPr lang="en-US" smtClean="0"/>
              <a:pPr/>
              <a:t>13</a:t>
            </a:fld>
            <a:endParaRPr lang="en-US" dirty="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r>
              <a:rPr lang="en-US" dirty="0" smtClean="0"/>
              <a:t>This challenge will be the prioritized challenge for the school from the debriefing process. If the school has not met 85% of students meeting </a:t>
            </a:r>
            <a:r>
              <a:rPr lang="en-US" i="1" dirty="0" smtClean="0"/>
              <a:t>HSTW</a:t>
            </a:r>
            <a:r>
              <a:rPr lang="en-US" dirty="0" smtClean="0"/>
              <a:t> assessments in reading, mathematics and science, the first challenge will be the implementation of “an upgraded Academic Core and an Academic or Career Concentration”, Refer to the TA Local Site Guide or the SREB website for the definition of the </a:t>
            </a:r>
            <a:r>
              <a:rPr lang="en-US" i="1" dirty="0" smtClean="0"/>
              <a:t>HSTW</a:t>
            </a:r>
            <a:r>
              <a:rPr lang="en-US" dirty="0" smtClean="0"/>
              <a:t> Recommended Program of Study.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dirty="0" smtClean="0"/>
          </a:p>
        </p:txBody>
      </p:sp>
      <p:sp>
        <p:nvSpPr>
          <p:cNvPr id="48132" name="Slide Number Placeholder 3"/>
          <p:cNvSpPr>
            <a:spLocks noGrp="1"/>
          </p:cNvSpPr>
          <p:nvPr>
            <p:ph type="sldNum" sz="quarter" idx="5"/>
          </p:nvPr>
        </p:nvSpPr>
        <p:spPr>
          <a:noFill/>
        </p:spPr>
        <p:txBody>
          <a:bodyPr/>
          <a:lstStyle/>
          <a:p>
            <a:fld id="{D18CA7F0-89B6-4F14-AA5C-68799047AAF3}" type="slidenum">
              <a:rPr lang="en-US" smtClean="0"/>
              <a:pPr/>
              <a:t>14</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dirty="0" smtClean="0"/>
          </a:p>
        </p:txBody>
      </p:sp>
      <p:sp>
        <p:nvSpPr>
          <p:cNvPr id="49156" name="Slide Number Placeholder 3"/>
          <p:cNvSpPr>
            <a:spLocks noGrp="1"/>
          </p:cNvSpPr>
          <p:nvPr>
            <p:ph type="sldNum" sz="quarter" idx="5"/>
          </p:nvPr>
        </p:nvSpPr>
        <p:spPr>
          <a:noFill/>
        </p:spPr>
        <p:txBody>
          <a:bodyPr/>
          <a:lstStyle/>
          <a:p>
            <a:fld id="{690B66CC-A574-452D-AB72-331E5F4FEE3E}" type="slidenum">
              <a:rPr lang="en-US" smtClean="0"/>
              <a:pPr/>
              <a:t>15</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2DE7B98B-390E-4554-BB53-B4EF8F4ACD04}" type="slidenum">
              <a:rPr lang="en-US" smtClean="0"/>
              <a:pPr/>
              <a:t>16</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7299BA02-1EDA-474F-A438-111BE64D23DE}" type="slidenum">
              <a:rPr lang="en-US" smtClean="0"/>
              <a:pPr/>
              <a:t>17</a:t>
            </a:fld>
            <a:endParaRPr lang="en-US" dirty="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65F15F3B-A996-412C-914F-D6AB82377F91}" type="slidenum">
              <a:rPr lang="en-US" smtClean="0"/>
              <a:pPr/>
              <a:t>18</a:t>
            </a:fld>
            <a:endParaRPr lang="en-US" dirty="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dirty="0" smtClean="0"/>
          </a:p>
        </p:txBody>
      </p:sp>
      <p:sp>
        <p:nvSpPr>
          <p:cNvPr id="57348" name="Slide Number Placeholder 3"/>
          <p:cNvSpPr>
            <a:spLocks noGrp="1"/>
          </p:cNvSpPr>
          <p:nvPr>
            <p:ph type="sldNum" sz="quarter" idx="5"/>
          </p:nvPr>
        </p:nvSpPr>
        <p:spPr>
          <a:noFill/>
        </p:spPr>
        <p:txBody>
          <a:bodyPr/>
          <a:lstStyle/>
          <a:p>
            <a:fld id="{1A303C74-13EA-40CC-946D-4F4CD9036986}" type="slidenum">
              <a:rPr lang="en-US" smtClean="0"/>
              <a:pPr/>
              <a:t>20</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dirty="0" smtClean="0"/>
          </a:p>
        </p:txBody>
      </p:sp>
      <p:sp>
        <p:nvSpPr>
          <p:cNvPr id="34820" name="Slide Number Placeholder 3"/>
          <p:cNvSpPr>
            <a:spLocks noGrp="1"/>
          </p:cNvSpPr>
          <p:nvPr>
            <p:ph type="sldNum" sz="quarter" idx="5"/>
          </p:nvPr>
        </p:nvSpPr>
        <p:spPr>
          <a:noFill/>
        </p:spPr>
        <p:txBody>
          <a:bodyPr/>
          <a:lstStyle/>
          <a:p>
            <a:fld id="{D00B084A-BBCA-46C6-848A-4CDDA1D976CF}" type="slidenum">
              <a:rPr lang="en-US" smtClean="0"/>
              <a:pPr/>
              <a:t>2</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dirty="0" smtClean="0"/>
          </a:p>
        </p:txBody>
      </p:sp>
      <p:sp>
        <p:nvSpPr>
          <p:cNvPr id="57348" name="Slide Number Placeholder 3"/>
          <p:cNvSpPr>
            <a:spLocks noGrp="1"/>
          </p:cNvSpPr>
          <p:nvPr>
            <p:ph type="sldNum" sz="quarter" idx="5"/>
          </p:nvPr>
        </p:nvSpPr>
        <p:spPr>
          <a:noFill/>
        </p:spPr>
        <p:txBody>
          <a:bodyPr/>
          <a:lstStyle/>
          <a:p>
            <a:fld id="{1A303C74-13EA-40CC-946D-4F4CD9036986}" type="slidenum">
              <a:rPr lang="en-US" smtClean="0"/>
              <a:pPr/>
              <a:t>21</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dirty="0" smtClean="0"/>
          </a:p>
        </p:txBody>
      </p:sp>
      <p:sp>
        <p:nvSpPr>
          <p:cNvPr id="58372" name="Slide Number Placeholder 3"/>
          <p:cNvSpPr>
            <a:spLocks noGrp="1"/>
          </p:cNvSpPr>
          <p:nvPr>
            <p:ph type="sldNum" sz="quarter" idx="5"/>
          </p:nvPr>
        </p:nvSpPr>
        <p:spPr>
          <a:noFill/>
        </p:spPr>
        <p:txBody>
          <a:bodyPr/>
          <a:lstStyle/>
          <a:p>
            <a:fld id="{E018C541-148C-4A6A-922A-2F3A9FC0032A}" type="slidenum">
              <a:rPr lang="en-US" smtClean="0"/>
              <a:pPr/>
              <a:t>22</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dirty="0" smtClean="0"/>
          </a:p>
        </p:txBody>
      </p:sp>
      <p:sp>
        <p:nvSpPr>
          <p:cNvPr id="59396" name="Slide Number Placeholder 3"/>
          <p:cNvSpPr>
            <a:spLocks noGrp="1"/>
          </p:cNvSpPr>
          <p:nvPr>
            <p:ph type="sldNum" sz="quarter" idx="5"/>
          </p:nvPr>
        </p:nvSpPr>
        <p:spPr>
          <a:noFill/>
        </p:spPr>
        <p:txBody>
          <a:bodyPr/>
          <a:lstStyle/>
          <a:p>
            <a:fld id="{6BA664E9-1973-4CE1-86BF-EB3D5BE55EEF}" type="slidenum">
              <a:rPr lang="en-US" smtClean="0"/>
              <a:pPr/>
              <a:t>23</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dirty="0" smtClean="0"/>
          </a:p>
        </p:txBody>
      </p:sp>
      <p:sp>
        <p:nvSpPr>
          <p:cNvPr id="60420" name="Slide Number Placeholder 3"/>
          <p:cNvSpPr>
            <a:spLocks noGrp="1"/>
          </p:cNvSpPr>
          <p:nvPr>
            <p:ph type="sldNum" sz="quarter" idx="5"/>
          </p:nvPr>
        </p:nvSpPr>
        <p:spPr>
          <a:noFill/>
        </p:spPr>
        <p:txBody>
          <a:bodyPr/>
          <a:lstStyle/>
          <a:p>
            <a:fld id="{CC2BF67D-B424-4AA9-A962-A7CE307B798F}" type="slidenum">
              <a:rPr lang="en-US" smtClean="0"/>
              <a:pPr/>
              <a:t>24</a:t>
            </a:fld>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dirty="0" smtClean="0"/>
          </a:p>
        </p:txBody>
      </p:sp>
      <p:sp>
        <p:nvSpPr>
          <p:cNvPr id="61444" name="Slide Number Placeholder 3"/>
          <p:cNvSpPr>
            <a:spLocks noGrp="1"/>
          </p:cNvSpPr>
          <p:nvPr>
            <p:ph type="sldNum" sz="quarter" idx="5"/>
          </p:nvPr>
        </p:nvSpPr>
        <p:spPr>
          <a:noFill/>
        </p:spPr>
        <p:txBody>
          <a:bodyPr/>
          <a:lstStyle/>
          <a:p>
            <a:fld id="{CAABA005-E690-4D39-954C-72B0DA1D9687}" type="slidenum">
              <a:rPr lang="en-US" smtClean="0"/>
              <a:pPr/>
              <a:t>25</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8EBFD06F-F562-4A8F-9DD3-1DDD4192864D}" type="slidenum">
              <a:rPr lang="en-US" smtClean="0"/>
              <a:pPr/>
              <a:t>3</a:t>
            </a:fld>
            <a:endParaRPr lang="en-US"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r>
              <a:rPr lang="en-US" dirty="0" smtClean="0"/>
              <a:t>The TAV exit conference has the following components: </a:t>
            </a:r>
          </a:p>
          <a:p>
            <a:pPr>
              <a:buFontTx/>
              <a:buChar char="•"/>
            </a:pPr>
            <a:r>
              <a:rPr lang="en-US" dirty="0" smtClean="0"/>
              <a:t>Highlighting what outstanding practices the TA Team have found</a:t>
            </a:r>
          </a:p>
          <a:p>
            <a:pPr>
              <a:buFontTx/>
              <a:buChar char="•"/>
            </a:pPr>
            <a:r>
              <a:rPr lang="en-US" dirty="0" smtClean="0"/>
              <a:t>Reviewing next steps as identified by the school site</a:t>
            </a:r>
          </a:p>
          <a:p>
            <a:pPr>
              <a:buFontTx/>
              <a:buChar char="•"/>
            </a:pPr>
            <a:r>
              <a:rPr lang="en-US" dirty="0" smtClean="0"/>
              <a:t>Areas of improvement found by team consensus and data analysis with suggested action steps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E4AE9097-43DF-4CDB-84B4-3166D41905D4}" type="slidenum">
              <a:rPr lang="en-US" smtClean="0"/>
              <a:pPr/>
              <a:t>4</a:t>
            </a:fld>
            <a:endParaRPr lang="en-US" dirty="0"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r>
              <a:rPr lang="en-US" dirty="0" smtClean="0"/>
              <a:t>The TAV exit conference has the following components: </a:t>
            </a:r>
          </a:p>
          <a:p>
            <a:pPr>
              <a:buFontTx/>
              <a:buChar char="•"/>
            </a:pPr>
            <a:r>
              <a:rPr lang="en-US" dirty="0" smtClean="0"/>
              <a:t>Highlighting what outstanding practices the TA Team have found</a:t>
            </a:r>
          </a:p>
          <a:p>
            <a:pPr>
              <a:buFontTx/>
              <a:buChar char="•"/>
            </a:pPr>
            <a:r>
              <a:rPr lang="en-US" dirty="0" smtClean="0"/>
              <a:t>Reviewing next steps as identified by the school site</a:t>
            </a:r>
          </a:p>
          <a:p>
            <a:pPr>
              <a:buFontTx/>
              <a:buChar char="•"/>
            </a:pPr>
            <a:r>
              <a:rPr lang="en-US" dirty="0" smtClean="0"/>
              <a:t>Areas of improvement found by team consensus and data analysis with suggested action steps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2715FAF2-4954-4099-A068-BDFB6C14492F}" type="slidenum">
              <a:rPr lang="en-US" smtClean="0"/>
              <a:pPr/>
              <a:t>5</a:t>
            </a:fld>
            <a:endParaRPr lang="en-US"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r>
              <a:rPr lang="en-US" dirty="0" smtClean="0"/>
              <a:t>The TAV exit conference has the following components: </a:t>
            </a:r>
          </a:p>
          <a:p>
            <a:pPr>
              <a:buFontTx/>
              <a:buChar char="•"/>
            </a:pPr>
            <a:r>
              <a:rPr lang="en-US" dirty="0" smtClean="0"/>
              <a:t>Highlighting what outstanding practices the TA Team have found</a:t>
            </a:r>
          </a:p>
          <a:p>
            <a:pPr>
              <a:buFontTx/>
              <a:buChar char="•"/>
            </a:pPr>
            <a:r>
              <a:rPr lang="en-US" dirty="0" smtClean="0"/>
              <a:t>Reviewing next steps as identified by the school site</a:t>
            </a:r>
          </a:p>
          <a:p>
            <a:pPr>
              <a:buFontTx/>
              <a:buChar char="•"/>
            </a:pPr>
            <a:r>
              <a:rPr lang="en-US" dirty="0" smtClean="0"/>
              <a:t>Areas of improvement found by team consensus and data analysis with suggested action steps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224452B8-C9EF-46F6-B2FE-D978C8BFFDE8}" type="slidenum">
              <a:rPr lang="en-US" smtClean="0"/>
              <a:pPr/>
              <a:t>6</a:t>
            </a:fld>
            <a:endParaRPr lang="en-US" dirty="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r>
              <a:rPr lang="en-US" dirty="0" smtClean="0"/>
              <a:t>The TAV exit conference has the following components: </a:t>
            </a:r>
          </a:p>
          <a:p>
            <a:pPr>
              <a:buFontTx/>
              <a:buChar char="•"/>
            </a:pPr>
            <a:r>
              <a:rPr lang="en-US" dirty="0" smtClean="0"/>
              <a:t>Highlighting what outstanding practices the TA Team have found</a:t>
            </a:r>
          </a:p>
          <a:p>
            <a:pPr>
              <a:buFontTx/>
              <a:buChar char="•"/>
            </a:pPr>
            <a:r>
              <a:rPr lang="en-US" dirty="0" smtClean="0"/>
              <a:t>Reviewing next steps as identified by the school site</a:t>
            </a:r>
          </a:p>
          <a:p>
            <a:pPr>
              <a:buFontTx/>
              <a:buChar char="•"/>
            </a:pPr>
            <a:r>
              <a:rPr lang="en-US" dirty="0" smtClean="0"/>
              <a:t>Areas of improvement found by team consensus and data analysis with suggested action steps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30291DAA-8777-4A78-86A6-6CEAFC2364FB}" type="slidenum">
              <a:rPr lang="en-US" smtClean="0"/>
              <a:pPr/>
              <a:t>7</a:t>
            </a:fld>
            <a:endParaRPr lang="en-US" dirty="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US" dirty="0" smtClean="0"/>
              <a:t>The TAV exit conference has the following components: </a:t>
            </a:r>
          </a:p>
          <a:p>
            <a:pPr>
              <a:buFontTx/>
              <a:buChar char="•"/>
            </a:pPr>
            <a:r>
              <a:rPr lang="en-US" dirty="0" smtClean="0"/>
              <a:t>Highlighting what outstanding practices the TA Team have found</a:t>
            </a:r>
          </a:p>
          <a:p>
            <a:pPr>
              <a:buFontTx/>
              <a:buChar char="•"/>
            </a:pPr>
            <a:r>
              <a:rPr lang="en-US" dirty="0" smtClean="0"/>
              <a:t>Reviewing next steps as identified by the school site</a:t>
            </a:r>
          </a:p>
          <a:p>
            <a:pPr>
              <a:buFontTx/>
              <a:buChar char="•"/>
            </a:pPr>
            <a:r>
              <a:rPr lang="en-US" dirty="0" smtClean="0"/>
              <a:t>Areas of improvement found by team consensus and data analysis with suggested action steps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0ACB0DD-9F0B-4295-82DD-D955008368C9}" type="slidenum">
              <a:rPr lang="en-US" smtClean="0"/>
              <a:pPr/>
              <a:t>8</a:t>
            </a:fld>
            <a:endParaRPr lang="en-US" dirty="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r>
              <a:rPr lang="en-US" dirty="0" smtClean="0"/>
              <a:t>The TAV exit conference has the following components: </a:t>
            </a:r>
          </a:p>
          <a:p>
            <a:pPr>
              <a:buFontTx/>
              <a:buChar char="•"/>
            </a:pPr>
            <a:r>
              <a:rPr lang="en-US" dirty="0" smtClean="0"/>
              <a:t>Highlighting what outstanding practices the TA Team have found</a:t>
            </a:r>
          </a:p>
          <a:p>
            <a:pPr>
              <a:buFontTx/>
              <a:buChar char="•"/>
            </a:pPr>
            <a:r>
              <a:rPr lang="en-US" dirty="0" smtClean="0"/>
              <a:t>Reviewing next steps as identified by the school site</a:t>
            </a:r>
          </a:p>
          <a:p>
            <a:pPr>
              <a:buFontTx/>
              <a:buChar char="•"/>
            </a:pPr>
            <a:r>
              <a:rPr lang="en-US" dirty="0" smtClean="0"/>
              <a:t>Areas of improvement found by team consensus and data analysis with suggested action steps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8CC3E070-BE2E-4E40-ABFB-B96A18F0DE7C}" type="slidenum">
              <a:rPr lang="en-US" smtClean="0"/>
              <a:pPr/>
              <a:t>9</a:t>
            </a:fld>
            <a:endParaRPr lang="en-US" dirty="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r>
              <a:rPr lang="en-US" dirty="0" smtClean="0"/>
              <a:t>The TAV exit conference has the following components: </a:t>
            </a:r>
          </a:p>
          <a:p>
            <a:pPr>
              <a:buFontTx/>
              <a:buChar char="•"/>
            </a:pPr>
            <a:r>
              <a:rPr lang="en-US" dirty="0" smtClean="0"/>
              <a:t>Highlighting what outstanding practices the TA Team have found</a:t>
            </a:r>
          </a:p>
          <a:p>
            <a:pPr>
              <a:buFontTx/>
              <a:buChar char="•"/>
            </a:pPr>
            <a:r>
              <a:rPr lang="en-US" dirty="0" smtClean="0"/>
              <a:t>Reviewing next steps as identified by the school site</a:t>
            </a:r>
          </a:p>
          <a:p>
            <a:pPr>
              <a:buFontTx/>
              <a:buChar char="•"/>
            </a:pPr>
            <a:r>
              <a:rPr lang="en-US" dirty="0" smtClean="0"/>
              <a:t>Areas of improvement found by team consensus and data analysis with suggested action steps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2023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202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76400" y="685800"/>
            <a:ext cx="3429000" cy="579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685800"/>
            <a:ext cx="3429000" cy="579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685800"/>
            <a:ext cx="3429000" cy="579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685800"/>
            <a:ext cx="3429000" cy="579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0" y="0"/>
            <a:ext cx="1600200" cy="6858000"/>
          </a:xfrm>
          <a:prstGeom prst="rect">
            <a:avLst/>
          </a:prstGeom>
          <a:solidFill>
            <a:srgbClr val="000099"/>
          </a:solidFill>
          <a:ln w="9525">
            <a:solidFill>
              <a:schemeClr val="tx1"/>
            </a:solidFill>
            <a:miter lim="800000"/>
            <a:headEnd/>
            <a:tailEnd/>
          </a:ln>
          <a:effectLst/>
        </p:spPr>
        <p:txBody>
          <a:bodyPr wrap="none" anchor="ctr"/>
          <a:lstStyle/>
          <a:p>
            <a:pPr algn="ctr" eaLnBrk="0" hangingPunct="0">
              <a:spcBef>
                <a:spcPct val="0"/>
              </a:spcBef>
              <a:buFontTx/>
              <a:buNone/>
              <a:defRPr/>
            </a:pPr>
            <a:endParaRPr lang="en-US" sz="2400" dirty="0">
              <a:solidFill>
                <a:schemeClr val="tx2"/>
              </a:solidFill>
              <a:latin typeface="Times New Roman" pitchFamily="18" charset="0"/>
            </a:endParaRPr>
          </a:p>
        </p:txBody>
      </p:sp>
      <p:pic>
        <p:nvPicPr>
          <p:cNvPr id="1027" name="Picture 3"/>
          <p:cNvPicPr>
            <a:picLocks noChangeAspect="1" noChangeArrowheads="1"/>
          </p:cNvPicPr>
          <p:nvPr/>
        </p:nvPicPr>
        <p:blipFill>
          <a:blip r:embed="rId14" cstate="print"/>
          <a:srcRect/>
          <a:stretch>
            <a:fillRect/>
          </a:stretch>
        </p:blipFill>
        <p:spPr bwMode="auto">
          <a:xfrm>
            <a:off x="228600" y="381000"/>
            <a:ext cx="1066800" cy="476250"/>
          </a:xfrm>
          <a:prstGeom prst="rect">
            <a:avLst/>
          </a:prstGeom>
          <a:noFill/>
          <a:ln w="9525">
            <a:noFill/>
            <a:miter lim="800000"/>
            <a:headEnd/>
            <a:tailEnd/>
          </a:ln>
        </p:spPr>
      </p:pic>
      <p:sp>
        <p:nvSpPr>
          <p:cNvPr id="90116" name="Text Box 4"/>
          <p:cNvSpPr txBox="1">
            <a:spLocks noChangeArrowheads="1"/>
          </p:cNvSpPr>
          <p:nvPr/>
        </p:nvSpPr>
        <p:spPr bwMode="auto">
          <a:xfrm>
            <a:off x="169863" y="5181600"/>
            <a:ext cx="1506537" cy="1465263"/>
          </a:xfrm>
          <a:prstGeom prst="rect">
            <a:avLst/>
          </a:prstGeom>
          <a:noFill/>
          <a:ln w="9525">
            <a:noFill/>
            <a:miter lim="800000"/>
            <a:headEnd/>
            <a:tailEnd/>
          </a:ln>
          <a:effectLst/>
        </p:spPr>
        <p:txBody>
          <a:bodyPr>
            <a:spAutoFit/>
          </a:bodyPr>
          <a:lstStyle/>
          <a:p>
            <a:pPr eaLnBrk="0" hangingPunct="0">
              <a:spcBef>
                <a:spcPct val="50000"/>
              </a:spcBef>
              <a:buFontTx/>
              <a:buNone/>
              <a:defRPr/>
            </a:pPr>
            <a:r>
              <a:rPr lang="en-US" altLang="en-US" sz="1800" dirty="0">
                <a:solidFill>
                  <a:schemeClr val="bg1"/>
                </a:solidFill>
                <a:latin typeface="AGaramond Semibold" charset="0"/>
              </a:rPr>
              <a:t>Southern</a:t>
            </a:r>
            <a:br>
              <a:rPr lang="en-US" altLang="en-US" sz="1800" dirty="0">
                <a:solidFill>
                  <a:schemeClr val="bg1"/>
                </a:solidFill>
                <a:latin typeface="AGaramond Semibold" charset="0"/>
              </a:rPr>
            </a:br>
            <a:r>
              <a:rPr lang="en-US" altLang="en-US" sz="1800" dirty="0">
                <a:solidFill>
                  <a:schemeClr val="bg1"/>
                </a:solidFill>
                <a:latin typeface="AGaramond Semibold" charset="0"/>
              </a:rPr>
              <a:t>Regional</a:t>
            </a:r>
            <a:br>
              <a:rPr lang="en-US" altLang="en-US" sz="1800" dirty="0">
                <a:solidFill>
                  <a:schemeClr val="bg1"/>
                </a:solidFill>
                <a:latin typeface="AGaramond Semibold" charset="0"/>
              </a:rPr>
            </a:br>
            <a:r>
              <a:rPr lang="en-US" altLang="en-US" sz="1800" dirty="0">
                <a:solidFill>
                  <a:schemeClr val="bg1"/>
                </a:solidFill>
                <a:latin typeface="AGaramond Semibold" charset="0"/>
              </a:rPr>
              <a:t>Education</a:t>
            </a:r>
            <a:br>
              <a:rPr lang="en-US" altLang="en-US" sz="1800" dirty="0">
                <a:solidFill>
                  <a:schemeClr val="bg1"/>
                </a:solidFill>
                <a:latin typeface="AGaramond Semibold" charset="0"/>
              </a:rPr>
            </a:br>
            <a:r>
              <a:rPr lang="en-US" altLang="en-US" sz="1800" dirty="0">
                <a:solidFill>
                  <a:schemeClr val="bg1"/>
                </a:solidFill>
                <a:latin typeface="AGaramond Semibold" charset="0"/>
              </a:rPr>
              <a:t>Board</a:t>
            </a:r>
            <a:br>
              <a:rPr lang="en-US" altLang="en-US" sz="1800" dirty="0">
                <a:solidFill>
                  <a:schemeClr val="bg1"/>
                </a:solidFill>
                <a:latin typeface="AGaramond Semibold" charset="0"/>
              </a:rPr>
            </a:br>
            <a:endParaRPr lang="en-US" altLang="en-US" sz="1800" dirty="0">
              <a:solidFill>
                <a:schemeClr val="bg1"/>
              </a:solidFill>
              <a:latin typeface="AGaramond Semibold" charset="0"/>
            </a:endParaRPr>
          </a:p>
        </p:txBody>
      </p:sp>
      <p:sp>
        <p:nvSpPr>
          <p:cNvPr id="1029" name="Rectangle 5"/>
          <p:cNvSpPr>
            <a:spLocks noGrp="1" noChangeArrowheads="1"/>
          </p:cNvSpPr>
          <p:nvPr>
            <p:ph type="body" idx="1"/>
          </p:nvPr>
        </p:nvSpPr>
        <p:spPr bwMode="auto">
          <a:xfrm>
            <a:off x="1676400" y="685800"/>
            <a:ext cx="7010400" cy="579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auto">
          <a:xfrm>
            <a:off x="1828800" y="152400"/>
            <a:ext cx="6934200" cy="28194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b="1" dirty="0" smtClean="0">
                <a:latin typeface="Times New Roman" pitchFamily="18" charset="0"/>
              </a:rPr>
              <a:t/>
            </a:r>
            <a:br>
              <a:rPr lang="en-US" sz="4000" b="1" dirty="0" smtClean="0">
                <a:latin typeface="Times New Roman" pitchFamily="18" charset="0"/>
              </a:rPr>
            </a:br>
            <a:r>
              <a:rPr lang="en-US" sz="4000" b="1" dirty="0" smtClean="0">
                <a:latin typeface="Times New Roman" pitchFamily="18" charset="0"/>
              </a:rPr>
              <a:t>College Readiness Review Visit (CRR) Summary Briefing</a:t>
            </a:r>
            <a:br>
              <a:rPr lang="en-US" sz="4000" b="1" dirty="0" smtClean="0">
                <a:latin typeface="Times New Roman" pitchFamily="18" charset="0"/>
              </a:rPr>
            </a:br>
            <a:r>
              <a:rPr lang="en-US" sz="4000" b="1" dirty="0" smtClean="0">
                <a:latin typeface="Times New Roman" pitchFamily="18" charset="0"/>
              </a:rPr>
              <a:t/>
            </a:r>
            <a:br>
              <a:rPr lang="en-US" sz="4000" b="1" dirty="0" smtClean="0">
                <a:latin typeface="Times New Roman" pitchFamily="18" charset="0"/>
              </a:rPr>
            </a:br>
            <a:r>
              <a:rPr lang="en-US" sz="4000" b="1" dirty="0" smtClean="0">
                <a:latin typeface="Comic Sans MS" pitchFamily="66" charset="0"/>
              </a:rPr>
              <a:t/>
            </a:r>
            <a:br>
              <a:rPr lang="en-US" sz="4000" b="1" dirty="0" smtClean="0">
                <a:latin typeface="Comic Sans MS" pitchFamily="66" charset="0"/>
              </a:rPr>
            </a:br>
            <a:endParaRPr lang="en-US" sz="4000" dirty="0" smtClean="0"/>
          </a:p>
        </p:txBody>
      </p:sp>
      <p:sp>
        <p:nvSpPr>
          <p:cNvPr id="2051" name="Rectangle 3"/>
          <p:cNvSpPr>
            <a:spLocks noGrp="1" noChangeArrowheads="1"/>
          </p:cNvSpPr>
          <p:nvPr>
            <p:ph type="subTitle" idx="1"/>
          </p:nvPr>
        </p:nvSpPr>
        <p:spPr>
          <a:xfrm>
            <a:off x="1905000" y="2971800"/>
            <a:ext cx="6781800" cy="3505200"/>
          </a:xfrm>
        </p:spPr>
        <p:txBody>
          <a:bodyPr/>
          <a:lstStyle/>
          <a:p>
            <a:pPr eaLnBrk="1" hangingPunct="1">
              <a:lnSpc>
                <a:spcPct val="90000"/>
              </a:lnSpc>
            </a:pPr>
            <a:r>
              <a:rPr lang="en-US" sz="3600" dirty="0" smtClean="0">
                <a:latin typeface="Times New Roman" pitchFamily="18" charset="0"/>
              </a:rPr>
              <a:t>Coleman Junior High School</a:t>
            </a:r>
          </a:p>
          <a:p>
            <a:pPr eaLnBrk="1" hangingPunct="1">
              <a:lnSpc>
                <a:spcPct val="90000"/>
              </a:lnSpc>
            </a:pPr>
            <a:r>
              <a:rPr lang="en-US" sz="3600" dirty="0" smtClean="0">
                <a:latin typeface="Times New Roman" pitchFamily="18" charset="0"/>
              </a:rPr>
              <a:t>Coleman, TX</a:t>
            </a:r>
          </a:p>
          <a:p>
            <a:pPr eaLnBrk="1" hangingPunct="1">
              <a:lnSpc>
                <a:spcPct val="90000"/>
              </a:lnSpc>
            </a:pPr>
            <a:r>
              <a:rPr lang="en-US" sz="3600" dirty="0" smtClean="0">
                <a:latin typeface="Times New Roman" pitchFamily="18" charset="0"/>
              </a:rPr>
              <a:t>November 16 - 17, 2010</a:t>
            </a:r>
          </a:p>
          <a:p>
            <a:pPr eaLnBrk="1" hangingPunct="1">
              <a:lnSpc>
                <a:spcPct val="90000"/>
              </a:lnSpc>
            </a:pPr>
            <a:r>
              <a:rPr lang="en-US" sz="2800" i="1" dirty="0" smtClean="0">
                <a:latin typeface="Times New Roman" pitchFamily="18" charset="0"/>
              </a:rPr>
              <a:t>Royce Young,</a:t>
            </a:r>
            <a:r>
              <a:rPr lang="en-US" dirty="0" smtClean="0"/>
              <a:t> </a:t>
            </a:r>
            <a:r>
              <a:rPr lang="en-US" sz="2800" i="1" dirty="0" smtClean="0">
                <a:latin typeface="Times New Roman" pitchFamily="18" charset="0"/>
              </a:rPr>
              <a:t>Superintendent</a:t>
            </a:r>
          </a:p>
          <a:p>
            <a:pPr eaLnBrk="1" hangingPunct="1">
              <a:lnSpc>
                <a:spcPct val="90000"/>
              </a:lnSpc>
            </a:pPr>
            <a:r>
              <a:rPr lang="en-US" sz="2800" i="1" dirty="0" smtClean="0">
                <a:latin typeface="Times New Roman" pitchFamily="18" charset="0"/>
              </a:rPr>
              <a:t>Paula Ringo, Principal</a:t>
            </a:r>
          </a:p>
          <a:p>
            <a:pPr eaLnBrk="1" hangingPunct="1">
              <a:lnSpc>
                <a:spcPct val="90000"/>
              </a:lnSpc>
            </a:pPr>
            <a:endParaRPr lang="en-US" sz="2800" i="1" dirty="0" smtClean="0">
              <a:latin typeface="Times New Roman" pitchFamily="18" charset="0"/>
            </a:endParaRPr>
          </a:p>
          <a:p>
            <a:pPr eaLnBrk="1" hangingPunct="1">
              <a:lnSpc>
                <a:spcPct val="90000"/>
              </a:lnSpc>
            </a:pPr>
            <a:endParaRPr lang="en-US" sz="2800" b="1" dirty="0" smtClean="0">
              <a:latin typeface="Times New Roman" pitchFamily="18" charset="0"/>
            </a:endParaRPr>
          </a:p>
          <a:p>
            <a:pPr eaLnBrk="1" hangingPunct="1">
              <a:lnSpc>
                <a:spcPct val="90000"/>
              </a:lnSpc>
            </a:pPr>
            <a:endParaRPr lang="en-US" sz="1100" i="1" dirty="0" smtClean="0">
              <a:latin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1828800" y="0"/>
            <a:ext cx="6934200" cy="15240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200" b="1" dirty="0" smtClean="0">
                <a:latin typeface="Times New Roman" pitchFamily="18" charset="0"/>
              </a:rPr>
              <a:t>Promising Practice:  </a:t>
            </a:r>
            <a:br>
              <a:rPr lang="en-US" sz="4200" b="1" dirty="0" smtClean="0">
                <a:latin typeface="Times New Roman" pitchFamily="18" charset="0"/>
              </a:rPr>
            </a:br>
            <a:r>
              <a:rPr lang="en-US" sz="4200" b="1" dirty="0" smtClean="0">
                <a:latin typeface="Times New Roman" pitchFamily="18" charset="0"/>
              </a:rPr>
              <a:t>School Culture Inspiring College Attendance</a:t>
            </a:r>
          </a:p>
        </p:txBody>
      </p:sp>
      <p:sp>
        <p:nvSpPr>
          <p:cNvPr id="11267" name="Rectangle 3"/>
          <p:cNvSpPr>
            <a:spLocks noGrp="1" noChangeArrowheads="1"/>
          </p:cNvSpPr>
          <p:nvPr>
            <p:ph type="body" sz="half" idx="1"/>
          </p:nvPr>
        </p:nvSpPr>
        <p:spPr>
          <a:xfrm>
            <a:off x="1752600" y="2057400"/>
            <a:ext cx="7391400" cy="5029200"/>
          </a:xfrm>
        </p:spPr>
        <p:txBody>
          <a:bodyPr/>
          <a:lstStyle/>
          <a:p>
            <a:pPr marL="533400" indent="-533400" eaLnBrk="1" hangingPunct="1">
              <a:lnSpc>
                <a:spcPct val="90000"/>
              </a:lnSpc>
              <a:defRPr/>
            </a:pPr>
            <a:r>
              <a:rPr lang="en-US" sz="2400" dirty="0" smtClean="0">
                <a:latin typeface="Times New Roman" pitchFamily="18" charset="0"/>
              </a:rPr>
              <a:t>Monthly College Days</a:t>
            </a:r>
          </a:p>
          <a:p>
            <a:pPr marL="533400" indent="-533400" eaLnBrk="1" hangingPunct="1">
              <a:lnSpc>
                <a:spcPct val="90000"/>
              </a:lnSpc>
              <a:defRPr/>
            </a:pPr>
            <a:r>
              <a:rPr lang="en-US" sz="2400" dirty="0" smtClean="0">
                <a:latin typeface="Times New Roman" pitchFamily="18" charset="0"/>
              </a:rPr>
              <a:t>Career Fair</a:t>
            </a:r>
          </a:p>
          <a:p>
            <a:pPr marL="533400" indent="-533400" eaLnBrk="1" hangingPunct="1">
              <a:lnSpc>
                <a:spcPct val="90000"/>
              </a:lnSpc>
              <a:defRPr/>
            </a:pPr>
            <a:r>
              <a:rPr lang="en-US" sz="2400" dirty="0" smtClean="0">
                <a:latin typeface="Times New Roman" pitchFamily="18" charset="0"/>
              </a:rPr>
              <a:t>College Visits</a:t>
            </a:r>
          </a:p>
          <a:p>
            <a:pPr marL="533400" indent="-533400" eaLnBrk="1" hangingPunct="1">
              <a:lnSpc>
                <a:spcPct val="90000"/>
              </a:lnSpc>
              <a:defRPr/>
            </a:pPr>
            <a:r>
              <a:rPr lang="en-US" sz="2400" dirty="0" smtClean="0">
                <a:latin typeface="Times New Roman" pitchFamily="18" charset="0"/>
              </a:rPr>
              <a:t>TSTC Career Presentation</a:t>
            </a:r>
          </a:p>
          <a:p>
            <a:pPr marL="533400" indent="-533400" eaLnBrk="1" hangingPunct="1">
              <a:lnSpc>
                <a:spcPct val="90000"/>
              </a:lnSpc>
              <a:defRPr/>
            </a:pPr>
            <a:r>
              <a:rPr lang="en-US" sz="2400" dirty="0" smtClean="0">
                <a:latin typeface="Times New Roman" pitchFamily="18" charset="0"/>
              </a:rPr>
              <a:t>Mentor Class</a:t>
            </a:r>
          </a:p>
          <a:p>
            <a:pPr marL="533400" indent="-533400" eaLnBrk="1" hangingPunct="1">
              <a:lnSpc>
                <a:spcPct val="90000"/>
              </a:lnSpc>
              <a:defRPr/>
            </a:pPr>
            <a:r>
              <a:rPr lang="en-US" sz="2400" dirty="0" smtClean="0">
                <a:latin typeface="Times New Roman" pitchFamily="18" charset="0"/>
              </a:rPr>
              <a:t>Texas Workforce Commissioner Presentation to students</a:t>
            </a:r>
          </a:p>
          <a:p>
            <a:pPr marL="533400" indent="-533400" eaLnBrk="1" hangingPunct="1">
              <a:lnSpc>
                <a:spcPct val="90000"/>
              </a:lnSpc>
              <a:defRPr/>
            </a:pPr>
            <a:r>
              <a:rPr lang="en-US" sz="2400" dirty="0" smtClean="0">
                <a:latin typeface="Times New Roman" pitchFamily="18" charset="0"/>
              </a:rPr>
              <a:t>Development of Student </a:t>
            </a:r>
            <a:r>
              <a:rPr lang="en-US" sz="2400" dirty="0" smtClean="0">
                <a:latin typeface="Times New Roman" pitchFamily="18" charset="0"/>
              </a:rPr>
              <a:t>Portfolios</a:t>
            </a:r>
          </a:p>
          <a:p>
            <a:pPr marL="533400" indent="-533400" eaLnBrk="1" hangingPunct="1">
              <a:lnSpc>
                <a:spcPct val="90000"/>
              </a:lnSpc>
              <a:buNone/>
              <a:defRPr/>
            </a:pPr>
            <a:endParaRPr lang="en-US" sz="2400" dirty="0" smtClean="0">
              <a:latin typeface="Times New Roman" pitchFamily="18" charset="0"/>
            </a:endParaRPr>
          </a:p>
          <a:p>
            <a:pPr eaLnBrk="1" hangingPunct="1">
              <a:lnSpc>
                <a:spcPct val="90000"/>
              </a:lnSpc>
              <a:defRPr/>
            </a:pPr>
            <a:endParaRPr lang="en-US" dirty="0" smtClean="0">
              <a:latin typeface="Times New Roman" pitchFamily="18" charset="0"/>
            </a:endParaRPr>
          </a:p>
          <a:p>
            <a:pPr lvl="1" eaLnBrk="1" hangingPunct="1">
              <a:lnSpc>
                <a:spcPct val="90000"/>
              </a:lnSpc>
              <a:buFont typeface="Wingdings" pitchFamily="2" charset="2"/>
              <a:buChar char="§"/>
              <a:defRPr/>
            </a:pPr>
            <a:endParaRPr lang="en-US" sz="2400" dirty="0" smtClean="0">
              <a:latin typeface="Times New Roman" pitchFamily="18" charset="0"/>
            </a:endParaRPr>
          </a:p>
          <a:p>
            <a:pPr lvl="1" eaLnBrk="1" hangingPunct="1">
              <a:lnSpc>
                <a:spcPct val="90000"/>
              </a:lnSpc>
              <a:defRPr/>
            </a:pPr>
            <a:endParaRPr lang="en-US" sz="2400" dirty="0" smtClean="0">
              <a:latin typeface="Times New Roman" pitchFamily="18" charset="0"/>
            </a:endParaRPr>
          </a:p>
          <a:p>
            <a:pPr lvl="1" eaLnBrk="1" hangingPunct="1">
              <a:lnSpc>
                <a:spcPct val="90000"/>
              </a:lnSpc>
              <a:buFontTx/>
              <a:buNone/>
              <a:defRPr/>
            </a:pPr>
            <a:endParaRPr lang="en-US" sz="2400" dirty="0" smtClean="0">
              <a:latin typeface="Times New Roman" pitchFamily="18" charset="0"/>
            </a:endParaRPr>
          </a:p>
          <a:p>
            <a:pPr eaLnBrk="1" hangingPunct="1">
              <a:lnSpc>
                <a:spcPct val="90000"/>
              </a:lnSpc>
              <a:defRPr/>
            </a:pPr>
            <a:endParaRPr lang="en-US" dirty="0" smtClean="0">
              <a:latin typeface="Times New Roman" pitchFamily="18" charset="0"/>
            </a:endParaRPr>
          </a:p>
          <a:p>
            <a:pPr marL="533400" indent="-533400" eaLnBrk="1" hangingPunct="1">
              <a:lnSpc>
                <a:spcPct val="90000"/>
              </a:lnSpc>
              <a:defRPr/>
            </a:pPr>
            <a:endParaRPr lang="en-US" sz="2800" dirty="0" smtClean="0">
              <a:latin typeface="Times New Roman" pitchFamily="18" charset="0"/>
            </a:endParaRPr>
          </a:p>
          <a:p>
            <a:pPr marL="533400" indent="-533400" eaLnBrk="1" hangingPunct="1">
              <a:lnSpc>
                <a:spcPct val="90000"/>
              </a:lnSpc>
              <a:defRPr/>
            </a:pPr>
            <a:endParaRPr lang="en-US" sz="2800" dirty="0" smtClean="0">
              <a:latin typeface="Times New Roman" pitchFamily="18" charset="0"/>
            </a:endParaRPr>
          </a:p>
          <a:p>
            <a:pPr marL="533400" indent="-533400" eaLnBrk="1" hangingPunct="1">
              <a:lnSpc>
                <a:spcPct val="90000"/>
              </a:lnSpc>
              <a:defRPr/>
            </a:pPr>
            <a:endParaRPr lang="en-US" sz="2800" dirty="0" smtClean="0">
              <a:latin typeface="Times New Roman" pitchFamily="18" charset="0"/>
            </a:endParaRPr>
          </a:p>
          <a:p>
            <a:pPr marL="533400" indent="-533400" eaLnBrk="1" hangingPunct="1">
              <a:lnSpc>
                <a:spcPct val="90000"/>
              </a:lnSpc>
              <a:buFontTx/>
              <a:buNone/>
              <a:defRPr/>
            </a:pPr>
            <a:endParaRPr lang="en-US" sz="2800" dirty="0" smtClean="0">
              <a:latin typeface="Times New Roman"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1828800" y="304800"/>
            <a:ext cx="6858000" cy="11430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b="1" dirty="0" smtClean="0">
                <a:latin typeface="Times New Roman" pitchFamily="18" charset="0"/>
              </a:rPr>
              <a:t>Challenge 1</a:t>
            </a:r>
          </a:p>
        </p:txBody>
      </p:sp>
      <p:sp>
        <p:nvSpPr>
          <p:cNvPr id="12291" name="Rectangle 3"/>
          <p:cNvSpPr>
            <a:spLocks noGrp="1" noChangeArrowheads="1"/>
          </p:cNvSpPr>
          <p:nvPr>
            <p:ph type="body" sz="half" idx="1"/>
          </p:nvPr>
        </p:nvSpPr>
        <p:spPr>
          <a:xfrm>
            <a:off x="2133600" y="1905000"/>
            <a:ext cx="6858000" cy="3810000"/>
          </a:xfrm>
        </p:spPr>
        <p:txBody>
          <a:bodyPr/>
          <a:lstStyle/>
          <a:p>
            <a:pPr eaLnBrk="1" hangingPunct="1">
              <a:buFontTx/>
              <a:buNone/>
            </a:pPr>
            <a:r>
              <a:rPr lang="en-US" sz="4400" dirty="0" smtClean="0">
                <a:latin typeface="Times New Roman" pitchFamily="18" charset="0"/>
                <a:cs typeface="Times New Roman" pitchFamily="18" charset="0"/>
              </a:rPr>
              <a:t>  Are Engaging Instructional Strategies Preparing Students For A College Preparatory Curriculum?</a:t>
            </a:r>
          </a:p>
          <a:p>
            <a:pPr eaLnBrk="1" hangingPunct="1">
              <a:buFontTx/>
              <a:buNone/>
            </a:pPr>
            <a:endParaRPr lang="en-US" dirty="0" smtClean="0">
              <a:latin typeface="Times New Roman" pitchFamily="18" charset="0"/>
              <a:cs typeface="Times New Roman" pitchFamily="18" charset="0"/>
            </a:endParaRPr>
          </a:p>
          <a:p>
            <a:pPr eaLnBrk="1" hangingPunct="1">
              <a:buFontTx/>
              <a:buNone/>
            </a:pPr>
            <a:endParaRPr lang="en-US" dirty="0" smtClean="0">
              <a:latin typeface="Times New Roman" pitchFamily="18" charset="0"/>
              <a:cs typeface="Times New Roman" pitchFamily="18" charset="0"/>
            </a:endParaRPr>
          </a:p>
        </p:txBody>
      </p:sp>
      <p:sp>
        <p:nvSpPr>
          <p:cNvPr id="5" name="Content Placeholder 4"/>
          <p:cNvSpPr>
            <a:spLocks noGrp="1"/>
          </p:cNvSpPr>
          <p:nvPr>
            <p:ph sz="half" idx="2"/>
          </p:nvPr>
        </p:nvSpPr>
        <p:spPr>
          <a:xfrm>
            <a:off x="10241281" y="685800"/>
            <a:ext cx="45719" cy="5791200"/>
          </a:xfrm>
        </p:spPr>
        <p:txBody>
          <a:bodyPr/>
          <a:lstStyle/>
          <a:p>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057400" y="304800"/>
            <a:ext cx="7086600" cy="13716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b="1" dirty="0" smtClean="0">
                <a:latin typeface="Times New Roman" pitchFamily="18" charset="0"/>
              </a:rPr>
              <a:t>Challenge 1: </a:t>
            </a:r>
            <a:br>
              <a:rPr lang="en-US" sz="4000" b="1" dirty="0" smtClean="0">
                <a:latin typeface="Times New Roman" pitchFamily="18" charset="0"/>
              </a:rPr>
            </a:br>
            <a:r>
              <a:rPr lang="en-US" sz="4000" b="1" dirty="0" smtClean="0">
                <a:latin typeface="Times New Roman" pitchFamily="18" charset="0"/>
              </a:rPr>
              <a:t> Possible Action Steps</a:t>
            </a:r>
          </a:p>
        </p:txBody>
      </p:sp>
      <p:sp>
        <p:nvSpPr>
          <p:cNvPr id="14339" name="Rectangle 3"/>
          <p:cNvSpPr>
            <a:spLocks noGrp="1" noChangeArrowheads="1"/>
          </p:cNvSpPr>
          <p:nvPr>
            <p:ph type="body" idx="1"/>
          </p:nvPr>
        </p:nvSpPr>
        <p:spPr>
          <a:xfrm>
            <a:off x="1676400" y="1828800"/>
            <a:ext cx="7467600" cy="4648200"/>
          </a:xfrm>
        </p:spPr>
        <p:txBody>
          <a:bodyPr/>
          <a:lstStyle/>
          <a:p>
            <a:pPr eaLnBrk="1" hangingPunct="1"/>
            <a:r>
              <a:rPr lang="en-US" sz="2400" dirty="0" smtClean="0">
                <a:latin typeface="Times New Roman" pitchFamily="18" charset="0"/>
              </a:rPr>
              <a:t>Involve teachers in the MMGW workshops using the SREB Getting Students Ready For High School  series</a:t>
            </a:r>
          </a:p>
          <a:p>
            <a:pPr eaLnBrk="1" hangingPunct="1"/>
            <a:r>
              <a:rPr lang="en-US" sz="2400" dirty="0" smtClean="0">
                <a:latin typeface="Times New Roman" pitchFamily="18" charset="0"/>
              </a:rPr>
              <a:t>Correlate the Getting Ready power standards with the </a:t>
            </a:r>
          </a:p>
          <a:p>
            <a:pPr eaLnBrk="1" hangingPunct="1">
              <a:buNone/>
            </a:pPr>
            <a:r>
              <a:rPr lang="en-US" sz="2400" dirty="0" smtClean="0">
                <a:latin typeface="Times New Roman" pitchFamily="18" charset="0"/>
              </a:rPr>
              <a:t>     C-Scope </a:t>
            </a:r>
            <a:r>
              <a:rPr lang="en-US" sz="2400" dirty="0" smtClean="0">
                <a:latin typeface="Times New Roman" pitchFamily="18" charset="0"/>
              </a:rPr>
              <a:t>Curriculum.</a:t>
            </a:r>
            <a:endParaRPr lang="en-US" sz="2400" dirty="0" smtClean="0">
              <a:latin typeface="Times New Roman" pitchFamily="18" charset="0"/>
            </a:endParaRPr>
          </a:p>
          <a:p>
            <a:pPr eaLnBrk="1" hangingPunct="1"/>
            <a:r>
              <a:rPr lang="en-US" sz="2400" dirty="0" smtClean="0">
                <a:latin typeface="Times New Roman" pitchFamily="18" charset="0"/>
              </a:rPr>
              <a:t>Have teachers come to agreement on what proficient work looks like using the tuning protocol.</a:t>
            </a:r>
          </a:p>
          <a:p>
            <a:pPr eaLnBrk="1" hangingPunct="1"/>
            <a:r>
              <a:rPr lang="en-US" sz="2400" dirty="0" smtClean="0">
                <a:latin typeface="Times New Roman" pitchFamily="18" charset="0"/>
              </a:rPr>
              <a:t>Continue to require </a:t>
            </a:r>
            <a:r>
              <a:rPr lang="en-US" sz="2400" dirty="0" smtClean="0">
                <a:latin typeface="Times New Roman" pitchFamily="18" charset="0"/>
              </a:rPr>
              <a:t>students to redo work and retake assessments that do not meet standards.</a:t>
            </a:r>
          </a:p>
        </p:txBody>
      </p:sp>
      <p:sp>
        <p:nvSpPr>
          <p:cNvPr id="14340" name="Text Box 4"/>
          <p:cNvSpPr txBox="1">
            <a:spLocks noChangeArrowheads="1"/>
          </p:cNvSpPr>
          <p:nvPr/>
        </p:nvSpPr>
        <p:spPr bwMode="auto">
          <a:xfrm>
            <a:off x="1828800" y="1981200"/>
            <a:ext cx="6934200" cy="1754188"/>
          </a:xfrm>
          <a:prstGeom prst="rect">
            <a:avLst/>
          </a:prstGeom>
          <a:noFill/>
          <a:ln w="9525" algn="ctr">
            <a:noFill/>
            <a:miter lim="800000"/>
            <a:headEnd/>
            <a:tailEnd/>
          </a:ln>
        </p:spPr>
        <p:txBody>
          <a:bodyPr>
            <a:spAutoFit/>
          </a:bodyPr>
          <a:lstStyle/>
          <a:p>
            <a:pPr marL="342900" indent="-342900">
              <a:spcBef>
                <a:spcPct val="50000"/>
              </a:spcBef>
            </a:pPr>
            <a:endParaRPr lang="en-US" sz="2400" dirty="0">
              <a:latin typeface="Times New Roman" pitchFamily="18" charset="0"/>
            </a:endParaRPr>
          </a:p>
          <a:p>
            <a:pPr marL="342900" indent="-342900">
              <a:spcBef>
                <a:spcPct val="50000"/>
              </a:spcBef>
              <a:buFontTx/>
              <a:buNone/>
            </a:pPr>
            <a:endParaRPr lang="en-US" dirty="0">
              <a:latin typeface="Times New Roman" pitchFamily="18" charset="0"/>
            </a:endParaRPr>
          </a:p>
          <a:p>
            <a:pPr marL="342900" indent="-342900">
              <a:spcBef>
                <a:spcPct val="50000"/>
              </a:spcBef>
            </a:pPr>
            <a:endParaRPr lang="en-US" dirty="0">
              <a:latin typeface="Times New Roman"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bwMode="auto">
          <a:xfrm>
            <a:off x="1752600" y="838200"/>
            <a:ext cx="5257800" cy="9144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b="1" dirty="0" smtClean="0">
                <a:latin typeface="Times New Roman" pitchFamily="18" charset="0"/>
              </a:rPr>
              <a:t>Challenge 2:</a:t>
            </a:r>
          </a:p>
        </p:txBody>
      </p:sp>
      <p:sp>
        <p:nvSpPr>
          <p:cNvPr id="15363" name="Rectangle 3"/>
          <p:cNvSpPr>
            <a:spLocks noGrp="1" noChangeArrowheads="1"/>
          </p:cNvSpPr>
          <p:nvPr>
            <p:ph type="subTitle" idx="1"/>
          </p:nvPr>
        </p:nvSpPr>
        <p:spPr>
          <a:xfrm>
            <a:off x="2362200" y="1600200"/>
            <a:ext cx="6477000" cy="3581400"/>
          </a:xfrm>
        </p:spPr>
        <p:txBody>
          <a:bodyPr/>
          <a:lstStyle/>
          <a:p>
            <a:pPr algn="l" eaLnBrk="1" hangingPunct="1">
              <a:lnSpc>
                <a:spcPct val="90000"/>
              </a:lnSpc>
            </a:pPr>
            <a:r>
              <a:rPr lang="en-US" sz="3600" dirty="0" smtClean="0">
                <a:latin typeface="Times New Roman" pitchFamily="18" charset="0"/>
              </a:rPr>
              <a:t>Is There An Emphasis on Implementing Literacy Across The Curriculum?</a:t>
            </a:r>
          </a:p>
        </p:txBody>
      </p:sp>
      <p:sp>
        <p:nvSpPr>
          <p:cNvPr id="15364" name="Picture 4" descr="Cri00004"/>
          <p:cNvSpPr>
            <a:spLocks noGrp="1" noChangeAspect="1" noChangeArrowheads="1"/>
          </p:cNvSpPr>
          <p:nvPr>
            <p:ph idx="4294967295"/>
          </p:nvPr>
        </p:nvSpPr>
        <p:spPr>
          <a:xfrm>
            <a:off x="10134600" y="990600"/>
            <a:ext cx="76200" cy="2133600"/>
          </a:xfrm>
          <a:noFill/>
        </p:spPr>
        <p:txBody>
          <a:bodyPr/>
          <a:lstStyle/>
          <a:p>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1981200" y="609600"/>
            <a:ext cx="6705600" cy="11430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b="1" dirty="0" smtClean="0">
                <a:latin typeface="Times New Roman" pitchFamily="18" charset="0"/>
              </a:rPr>
              <a:t>Challenge 2: </a:t>
            </a:r>
            <a:br>
              <a:rPr lang="en-US" sz="4000" b="1" dirty="0" smtClean="0">
                <a:latin typeface="Times New Roman" pitchFamily="18" charset="0"/>
              </a:rPr>
            </a:br>
            <a:r>
              <a:rPr lang="en-US" sz="4000" b="1" dirty="0" smtClean="0">
                <a:latin typeface="Times New Roman" pitchFamily="18" charset="0"/>
              </a:rPr>
              <a:t>Possible Action Steps</a:t>
            </a:r>
          </a:p>
        </p:txBody>
      </p:sp>
      <p:sp>
        <p:nvSpPr>
          <p:cNvPr id="17411" name="Rectangle 3"/>
          <p:cNvSpPr>
            <a:spLocks noGrp="1" noChangeArrowheads="1"/>
          </p:cNvSpPr>
          <p:nvPr>
            <p:ph type="body" sz="half" idx="1"/>
          </p:nvPr>
        </p:nvSpPr>
        <p:spPr>
          <a:xfrm>
            <a:off x="1905000" y="2438400"/>
            <a:ext cx="7010400" cy="4038600"/>
          </a:xfrm>
        </p:spPr>
        <p:txBody>
          <a:bodyPr/>
          <a:lstStyle/>
          <a:p>
            <a:pPr eaLnBrk="1" hangingPunct="1">
              <a:lnSpc>
                <a:spcPct val="90000"/>
              </a:lnSpc>
            </a:pPr>
            <a:r>
              <a:rPr lang="en-US" sz="2400" dirty="0" smtClean="0">
                <a:latin typeface="Times New Roman" pitchFamily="18" charset="0"/>
              </a:rPr>
              <a:t>Implement Literacy Strategies Across The Curriculum using the SREB publication  </a:t>
            </a:r>
            <a:r>
              <a:rPr lang="en-US" sz="2400" i="1" dirty="0" smtClean="0">
                <a:latin typeface="Times New Roman" pitchFamily="18" charset="0"/>
              </a:rPr>
              <a:t>Literacy Across the Curriculum: Setting and Implementing Goals for Grades Six through 12 </a:t>
            </a:r>
          </a:p>
          <a:p>
            <a:pPr eaLnBrk="1" hangingPunct="1">
              <a:lnSpc>
                <a:spcPct val="90000"/>
              </a:lnSpc>
            </a:pPr>
            <a:r>
              <a:rPr lang="en-US" sz="2400" dirty="0" smtClean="0">
                <a:latin typeface="Times New Roman" pitchFamily="18" charset="0"/>
              </a:rPr>
              <a:t>Encourage </a:t>
            </a:r>
            <a:r>
              <a:rPr lang="en-US" sz="2400" dirty="0" smtClean="0">
                <a:latin typeface="Times New Roman" pitchFamily="18" charset="0"/>
              </a:rPr>
              <a:t>teachers to use power literacy strategies in all classes</a:t>
            </a:r>
          </a:p>
          <a:p>
            <a:pPr eaLnBrk="1" hangingPunct="1">
              <a:lnSpc>
                <a:spcPct val="90000"/>
              </a:lnSpc>
            </a:pPr>
            <a:r>
              <a:rPr lang="en-US" sz="2400" dirty="0" smtClean="0">
                <a:latin typeface="Times New Roman" pitchFamily="18" charset="0"/>
              </a:rPr>
              <a:t>Continue to teach </a:t>
            </a:r>
            <a:r>
              <a:rPr lang="en-US" sz="2400" dirty="0" smtClean="0">
                <a:latin typeface="Times New Roman" pitchFamily="18" charset="0"/>
              </a:rPr>
              <a:t>all students a rigorous language arts curriculum that will prepare them for college-preparatory courses in grade nine.</a:t>
            </a:r>
          </a:p>
          <a:p>
            <a:pPr eaLnBrk="1" hangingPunct="1">
              <a:lnSpc>
                <a:spcPct val="90000"/>
              </a:lnSpc>
            </a:pPr>
            <a:r>
              <a:rPr lang="en-US" sz="2400" dirty="0" smtClean="0">
                <a:latin typeface="Times New Roman" pitchFamily="18" charset="0"/>
              </a:rPr>
              <a:t>Develop a school wide Literacy Plan that incorporates SREB’s five literacy goals.</a:t>
            </a:r>
          </a:p>
        </p:txBody>
      </p:sp>
      <p:pic>
        <p:nvPicPr>
          <p:cNvPr id="17412" name="Picture 4" descr="BS00554_"/>
          <p:cNvPicPr>
            <a:picLocks noGrp="1" noChangeAspect="1" noChangeArrowheads="1"/>
          </p:cNvPicPr>
          <p:nvPr>
            <p:ph sz="half" idx="2"/>
          </p:nvPr>
        </p:nvPicPr>
        <p:blipFill>
          <a:blip r:embed="rId3" cstate="print"/>
          <a:srcRect/>
          <a:stretch>
            <a:fillRect/>
          </a:stretch>
        </p:blipFill>
        <p:spPr>
          <a:xfrm flipH="1">
            <a:off x="10820399" y="533400"/>
            <a:ext cx="436523" cy="381000"/>
          </a:xfrm>
          <a:noFill/>
        </p:spPr>
      </p:pic>
      <p:sp>
        <p:nvSpPr>
          <p:cNvPr id="17413" name="Rectangle 6"/>
          <p:cNvSpPr>
            <a:spLocks noChangeArrowheads="1"/>
          </p:cNvSpPr>
          <p:nvPr/>
        </p:nvSpPr>
        <p:spPr bwMode="auto">
          <a:xfrm>
            <a:off x="1828800" y="1676400"/>
            <a:ext cx="7010400" cy="4800600"/>
          </a:xfrm>
          <a:prstGeom prst="rect">
            <a:avLst/>
          </a:prstGeom>
          <a:noFill/>
          <a:ln w="9525">
            <a:noFill/>
            <a:miter lim="800000"/>
            <a:headEnd/>
            <a:tailEnd/>
          </a:ln>
        </p:spPr>
        <p:txBody>
          <a:bodyPr/>
          <a:lstStyle/>
          <a:p>
            <a:pPr>
              <a:lnSpc>
                <a:spcPct val="90000"/>
              </a:lnSpc>
            </a:pPr>
            <a:endParaRPr lang="en-US" dirty="0">
              <a:latin typeface="Times New Roman"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1752600" y="228600"/>
            <a:ext cx="7162800" cy="11430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b="1" dirty="0" smtClean="0">
                <a:latin typeface="Times New Roman" pitchFamily="18" charset="0"/>
              </a:rPr>
              <a:t>Challenge 3:</a:t>
            </a:r>
            <a:r>
              <a:rPr lang="en-US" sz="4000" b="1" dirty="0" smtClean="0">
                <a:latin typeface="Comic Sans MS" pitchFamily="66" charset="0"/>
              </a:rPr>
              <a:t> </a:t>
            </a:r>
            <a:br>
              <a:rPr lang="en-US" sz="4000" b="1" dirty="0" smtClean="0">
                <a:latin typeface="Comic Sans MS" pitchFamily="66" charset="0"/>
              </a:rPr>
            </a:br>
            <a:r>
              <a:rPr lang="en-US" sz="4000" b="1" dirty="0" smtClean="0">
                <a:latin typeface="Comic Sans MS" pitchFamily="66" charset="0"/>
              </a:rPr>
              <a:t/>
            </a:r>
            <a:br>
              <a:rPr lang="en-US" sz="4000" b="1" dirty="0" smtClean="0">
                <a:latin typeface="Comic Sans MS" pitchFamily="66" charset="0"/>
              </a:rPr>
            </a:br>
            <a:r>
              <a:rPr lang="en-US" sz="4000" b="1" dirty="0" smtClean="0">
                <a:latin typeface="Comic Sans MS" pitchFamily="66" charset="0"/>
              </a:rPr>
              <a:t/>
            </a:r>
            <a:br>
              <a:rPr lang="en-US" sz="4000" b="1" dirty="0" smtClean="0">
                <a:latin typeface="Comic Sans MS" pitchFamily="66" charset="0"/>
              </a:rPr>
            </a:br>
            <a:endParaRPr lang="en-US" sz="3200" dirty="0" smtClean="0">
              <a:latin typeface="Times New Roman" pitchFamily="18" charset="0"/>
            </a:endParaRPr>
          </a:p>
        </p:txBody>
      </p:sp>
      <p:sp>
        <p:nvSpPr>
          <p:cNvPr id="18435" name="Rectangle 4"/>
          <p:cNvSpPr>
            <a:spLocks noGrp="1" noChangeArrowheads="1"/>
          </p:cNvSpPr>
          <p:nvPr>
            <p:ph type="body" sz="half" idx="1"/>
          </p:nvPr>
        </p:nvSpPr>
        <p:spPr>
          <a:xfrm>
            <a:off x="2057400" y="1066800"/>
            <a:ext cx="6553200" cy="5791200"/>
          </a:xfrm>
        </p:spPr>
        <p:txBody>
          <a:bodyPr/>
          <a:lstStyle/>
          <a:p>
            <a:pPr eaLnBrk="1" hangingPunct="1"/>
            <a:endParaRPr lang="en-US" sz="2800" dirty="0" smtClean="0"/>
          </a:p>
          <a:p>
            <a:pPr eaLnBrk="1" hangingPunct="1">
              <a:buFontTx/>
              <a:buNone/>
            </a:pPr>
            <a:r>
              <a:rPr lang="en-US" dirty="0" smtClean="0">
                <a:latin typeface="Times New Roman" pitchFamily="18" charset="0"/>
                <a:cs typeface="Times New Roman" pitchFamily="18" charset="0"/>
              </a:rPr>
              <a:t>	Are All Students Engaged In A Challenging Math Curriculum Providing A Foundation To Be Successful In A Math/Science Technology/Engineering </a:t>
            </a:r>
            <a:r>
              <a:rPr lang="en-US" dirty="0" smtClean="0">
                <a:latin typeface="Times New Roman" pitchFamily="18" charset="0"/>
                <a:cs typeface="Times New Roman" pitchFamily="18" charset="0"/>
              </a:rPr>
              <a:t>Concentration In High School?</a:t>
            </a:r>
            <a:endParaRPr lang="en-US" dirty="0" smtClean="0">
              <a:latin typeface="Times New Roman" pitchFamily="18" charset="0"/>
              <a:cs typeface="Times New Roman" pitchFamily="18" charset="0"/>
            </a:endParaRPr>
          </a:p>
        </p:txBody>
      </p:sp>
      <p:sp>
        <p:nvSpPr>
          <p:cNvPr id="18436" name="Picture 6" descr="Cri00004"/>
          <p:cNvSpPr>
            <a:spLocks noGrp="1" noChangeAspect="1" noChangeArrowheads="1"/>
          </p:cNvSpPr>
          <p:nvPr>
            <p:ph sz="half" idx="2"/>
          </p:nvPr>
        </p:nvSpPr>
        <p:spPr>
          <a:xfrm>
            <a:off x="10210800" y="3352800"/>
            <a:ext cx="76200" cy="2586038"/>
          </a:xfrm>
          <a:noFill/>
        </p:spPr>
        <p:txBody>
          <a:bodyPr/>
          <a:lstStyle/>
          <a:p>
            <a:endParaRPr lang="en-US" dirty="0"/>
          </a:p>
        </p:txBody>
      </p:sp>
      <p:sp>
        <p:nvSpPr>
          <p:cNvPr id="18437" name="Rectangle 8"/>
          <p:cNvSpPr>
            <a:spLocks noChangeArrowheads="1"/>
          </p:cNvSpPr>
          <p:nvPr/>
        </p:nvSpPr>
        <p:spPr bwMode="auto">
          <a:xfrm>
            <a:off x="1676400" y="1219200"/>
            <a:ext cx="7010400" cy="2895600"/>
          </a:xfrm>
          <a:prstGeom prst="rect">
            <a:avLst/>
          </a:prstGeom>
          <a:noFill/>
          <a:ln w="9525">
            <a:noFill/>
            <a:miter lim="800000"/>
            <a:headEnd/>
            <a:tailEnd/>
          </a:ln>
        </p:spPr>
        <p:txBody>
          <a:bodyPr/>
          <a:lstStyle/>
          <a:p>
            <a:pPr>
              <a:lnSpc>
                <a:spcPct val="90000"/>
              </a:lnSpc>
              <a:buFontTx/>
              <a:buNone/>
            </a:pPr>
            <a:r>
              <a:rPr lang="en-US" sz="3600" dirty="0">
                <a:latin typeface="Times New Roman" pitchFamily="18" charset="0"/>
              </a:rPr>
              <a:t>	</a:t>
            </a:r>
          </a:p>
          <a:p>
            <a:pPr>
              <a:lnSpc>
                <a:spcPct val="90000"/>
              </a:lnSpc>
              <a:buFontTx/>
              <a:buNone/>
            </a:pPr>
            <a:endParaRPr lang="en-US" sz="3600" dirty="0">
              <a:latin typeface="Times New Roman" pitchFamily="18"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1752600" y="152400"/>
            <a:ext cx="6934200" cy="12192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b="1" dirty="0" smtClean="0">
                <a:latin typeface="Times New Roman" pitchFamily="18" charset="0"/>
              </a:rPr>
              <a:t>Challenge 3: </a:t>
            </a:r>
            <a:br>
              <a:rPr lang="en-US" sz="4000" b="1" dirty="0" smtClean="0">
                <a:latin typeface="Times New Roman" pitchFamily="18" charset="0"/>
              </a:rPr>
            </a:br>
            <a:r>
              <a:rPr lang="en-US" sz="4000" b="1" dirty="0" smtClean="0">
                <a:latin typeface="Times New Roman" pitchFamily="18" charset="0"/>
              </a:rPr>
              <a:t> Possible Action Steps</a:t>
            </a:r>
          </a:p>
        </p:txBody>
      </p:sp>
      <p:sp>
        <p:nvSpPr>
          <p:cNvPr id="20483" name="Rectangle 3"/>
          <p:cNvSpPr>
            <a:spLocks noGrp="1" noChangeArrowheads="1"/>
          </p:cNvSpPr>
          <p:nvPr>
            <p:ph type="body" idx="1"/>
          </p:nvPr>
        </p:nvSpPr>
        <p:spPr>
          <a:xfrm>
            <a:off x="2133600" y="1600200"/>
            <a:ext cx="6553200" cy="4419600"/>
          </a:xfrm>
        </p:spPr>
        <p:txBody>
          <a:bodyPr/>
          <a:lstStyle/>
          <a:p>
            <a:pPr eaLnBrk="1" hangingPunct="1">
              <a:lnSpc>
                <a:spcPct val="80000"/>
              </a:lnSpc>
            </a:pPr>
            <a:r>
              <a:rPr lang="en-US" sz="2400" dirty="0" smtClean="0">
                <a:latin typeface="Times New Roman" pitchFamily="18" charset="0"/>
              </a:rPr>
              <a:t>Solve real-world problems.  Across the curriculum embed numeracy skills and activities that allow students to see mathematical connections in science, the fine arts and exploratory courses.</a:t>
            </a:r>
          </a:p>
          <a:p>
            <a:pPr eaLnBrk="1" hangingPunct="1">
              <a:lnSpc>
                <a:spcPct val="80000"/>
              </a:lnSpc>
            </a:pPr>
            <a:r>
              <a:rPr lang="en-US" sz="2400" dirty="0" smtClean="0">
                <a:latin typeface="Times New Roman" pitchFamily="18" charset="0"/>
              </a:rPr>
              <a:t>Continue to communicate </a:t>
            </a:r>
            <a:r>
              <a:rPr lang="en-US" sz="2400" dirty="0" smtClean="0">
                <a:latin typeface="Times New Roman" pitchFamily="18" charset="0"/>
              </a:rPr>
              <a:t>understanding of mathematics problems, ideas, and thinking orally and in writing weekly.</a:t>
            </a:r>
          </a:p>
        </p:txBody>
      </p:sp>
      <p:sp>
        <p:nvSpPr>
          <p:cNvPr id="20484" name="Rectangle 4"/>
          <p:cNvSpPr>
            <a:spLocks noChangeArrowheads="1"/>
          </p:cNvSpPr>
          <p:nvPr/>
        </p:nvSpPr>
        <p:spPr bwMode="auto">
          <a:xfrm>
            <a:off x="1752600" y="1981200"/>
            <a:ext cx="7162800" cy="4648200"/>
          </a:xfrm>
          <a:prstGeom prst="rect">
            <a:avLst/>
          </a:prstGeom>
          <a:noFill/>
          <a:ln w="9525">
            <a:noFill/>
            <a:miter lim="800000"/>
            <a:headEnd/>
            <a:tailEnd/>
          </a:ln>
        </p:spPr>
        <p:txBody>
          <a:bodyPr/>
          <a:lstStyle/>
          <a:p>
            <a:pPr marL="609600" indent="-609600"/>
            <a:endParaRPr lang="en-US" sz="3200" dirty="0">
              <a:latin typeface="Times New Roman" pitchFamily="18" charset="0"/>
            </a:endParaRPr>
          </a:p>
          <a:p>
            <a:pPr marL="609600" indent="-609600"/>
            <a:endParaRPr lang="en-US" sz="3200" dirty="0">
              <a:latin typeface="Times New Roman" pitchFamily="18" charset="0"/>
            </a:endParaRPr>
          </a:p>
        </p:txBody>
      </p:sp>
      <p:sp>
        <p:nvSpPr>
          <p:cNvPr id="20485" name="Text Box 5"/>
          <p:cNvSpPr txBox="1">
            <a:spLocks noChangeArrowheads="1"/>
          </p:cNvSpPr>
          <p:nvPr/>
        </p:nvSpPr>
        <p:spPr bwMode="auto">
          <a:xfrm>
            <a:off x="1676400" y="1600200"/>
            <a:ext cx="7162800" cy="1816100"/>
          </a:xfrm>
          <a:prstGeom prst="rect">
            <a:avLst/>
          </a:prstGeom>
          <a:noFill/>
          <a:ln w="9525" algn="ctr">
            <a:noFill/>
            <a:miter lim="800000"/>
            <a:headEnd/>
            <a:tailEnd/>
          </a:ln>
        </p:spPr>
        <p:txBody>
          <a:bodyPr>
            <a:spAutoFit/>
          </a:bodyPr>
          <a:lstStyle/>
          <a:p>
            <a:pPr marL="342900" indent="-342900">
              <a:spcBef>
                <a:spcPct val="50000"/>
              </a:spcBef>
            </a:pPr>
            <a:endParaRPr lang="en-US" dirty="0">
              <a:latin typeface="Times New Roman" pitchFamily="18" charset="0"/>
            </a:endParaRPr>
          </a:p>
          <a:p>
            <a:pPr marL="342900" indent="-342900">
              <a:spcBef>
                <a:spcPct val="50000"/>
              </a:spcBef>
            </a:pPr>
            <a:endParaRPr lang="en-US" dirty="0">
              <a:latin typeface="Times New Roman" pitchFamily="18" charset="0"/>
            </a:endParaRPr>
          </a:p>
          <a:p>
            <a:pPr marL="342900" indent="-342900">
              <a:spcBef>
                <a:spcPct val="50000"/>
              </a:spcBef>
            </a:pPr>
            <a:endParaRPr lang="en-US" dirty="0">
              <a:latin typeface="Times New Roman" pitchFamily="18"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1676400" y="274638"/>
            <a:ext cx="5181600" cy="11430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b="1" dirty="0" smtClean="0">
                <a:latin typeface="Times New Roman" pitchFamily="18" charset="0"/>
              </a:rPr>
              <a:t>Challenge 4</a:t>
            </a:r>
          </a:p>
        </p:txBody>
      </p:sp>
      <p:sp>
        <p:nvSpPr>
          <p:cNvPr id="21507" name="Rectangle 3"/>
          <p:cNvSpPr>
            <a:spLocks noGrp="1" noChangeArrowheads="1"/>
          </p:cNvSpPr>
          <p:nvPr>
            <p:ph type="body" sz="half" idx="1"/>
          </p:nvPr>
        </p:nvSpPr>
        <p:spPr>
          <a:xfrm>
            <a:off x="1905000" y="1600200"/>
            <a:ext cx="5224463" cy="4953000"/>
          </a:xfrm>
        </p:spPr>
        <p:txBody>
          <a:bodyPr/>
          <a:lstStyle/>
          <a:p>
            <a:pPr>
              <a:lnSpc>
                <a:spcPct val="90000"/>
              </a:lnSpc>
              <a:buFontTx/>
              <a:buNone/>
            </a:pPr>
            <a:r>
              <a:rPr lang="en-US" b="1" dirty="0" smtClean="0">
                <a:latin typeface="Times New Roman" pitchFamily="18" charset="0"/>
              </a:rPr>
              <a:t>   Are Standards The Foundation For Instruction In All Classrooms?</a:t>
            </a:r>
          </a:p>
          <a:p>
            <a:pPr>
              <a:lnSpc>
                <a:spcPct val="90000"/>
              </a:lnSpc>
              <a:buFontTx/>
              <a:buNone/>
            </a:pPr>
            <a:endParaRPr lang="en-US" dirty="0" smtClean="0">
              <a:latin typeface="Times New Roman" pitchFamily="18" charset="0"/>
            </a:endParaRPr>
          </a:p>
          <a:p>
            <a:pPr>
              <a:lnSpc>
                <a:spcPct val="90000"/>
              </a:lnSpc>
              <a:buFontTx/>
              <a:buNone/>
            </a:pPr>
            <a:endParaRPr lang="en-US" dirty="0" smtClean="0">
              <a:latin typeface="Times New Roman" pitchFamily="18" charset="0"/>
            </a:endParaRPr>
          </a:p>
          <a:p>
            <a:pPr>
              <a:lnSpc>
                <a:spcPct val="90000"/>
              </a:lnSpc>
              <a:buFontTx/>
              <a:buNone/>
            </a:pPr>
            <a:endParaRPr lang="en-US" dirty="0" smtClean="0">
              <a:latin typeface="Times New Roman" pitchFamily="18" charset="0"/>
            </a:endParaRPr>
          </a:p>
        </p:txBody>
      </p:sp>
      <p:sp>
        <p:nvSpPr>
          <p:cNvPr id="21508" name="Picture 4" descr="Cri00004"/>
          <p:cNvSpPr>
            <a:spLocks noGrp="1" noChangeAspect="1" noChangeArrowheads="1"/>
          </p:cNvSpPr>
          <p:nvPr>
            <p:ph sz="half" idx="2"/>
          </p:nvPr>
        </p:nvSpPr>
        <p:spPr>
          <a:xfrm rot="1815837">
            <a:off x="11184584" y="2149577"/>
            <a:ext cx="1878458" cy="2232142"/>
          </a:xfrm>
        </p:spPr>
        <p:txBody>
          <a:bodyPr/>
          <a:lstStyle/>
          <a:p>
            <a:endParaRPr lang="en-US" dirty="0" smtClean="0"/>
          </a:p>
        </p:txBody>
      </p:sp>
      <p:sp>
        <p:nvSpPr>
          <p:cNvPr id="21509" name="Rectangle 6"/>
          <p:cNvSpPr>
            <a:spLocks noChangeArrowheads="1"/>
          </p:cNvSpPr>
          <p:nvPr/>
        </p:nvSpPr>
        <p:spPr bwMode="auto">
          <a:xfrm>
            <a:off x="1905000" y="3070225"/>
            <a:ext cx="6781800" cy="590550"/>
          </a:xfrm>
          <a:prstGeom prst="rect">
            <a:avLst/>
          </a:prstGeom>
          <a:noFill/>
          <a:ln w="9525" algn="ctr">
            <a:noFill/>
            <a:miter lim="800000"/>
            <a:headEnd/>
            <a:tailEnd/>
          </a:ln>
        </p:spPr>
        <p:txBody>
          <a:bodyPr>
            <a:spAutoFit/>
          </a:bodyPr>
          <a:lstStyle/>
          <a:p>
            <a:pPr marL="342900" indent="-342900">
              <a:lnSpc>
                <a:spcPct val="90000"/>
              </a:lnSpc>
              <a:buFontTx/>
              <a:buNone/>
            </a:pPr>
            <a:endParaRPr lang="en-US" sz="3600" dirty="0">
              <a:latin typeface="Times New Roman"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title"/>
          </p:nvPr>
        </p:nvSpPr>
        <p:spPr/>
        <p:txBody>
          <a:bodyPr/>
          <a:lstStyle/>
          <a:p>
            <a:r>
              <a:rPr lang="en-US" sz="4000" dirty="0" smtClean="0"/>
              <a:t>Challenge 4: </a:t>
            </a:r>
            <a:br>
              <a:rPr lang="en-US" sz="4000" dirty="0" smtClean="0"/>
            </a:br>
            <a:r>
              <a:rPr lang="en-US" sz="4000" dirty="0" smtClean="0"/>
              <a:t> Possible Action Steps</a:t>
            </a:r>
          </a:p>
        </p:txBody>
      </p:sp>
      <p:sp>
        <p:nvSpPr>
          <p:cNvPr id="23554" name="Rectangle 2"/>
          <p:cNvSpPr>
            <a:spLocks noGrp="1" noChangeArrowheads="1"/>
          </p:cNvSpPr>
          <p:nvPr>
            <p:ph idx="1"/>
          </p:nvPr>
        </p:nvSpPr>
        <p:spPr/>
        <p:txBody>
          <a:bodyPr/>
          <a:lstStyle/>
          <a:p>
            <a:endParaRPr lang="en-US" dirty="0" smtClean="0"/>
          </a:p>
          <a:p>
            <a:endParaRPr lang="en-US" dirty="0" smtClean="0"/>
          </a:p>
          <a:p>
            <a:r>
              <a:rPr lang="en-US" sz="2400" dirty="0" smtClean="0"/>
              <a:t>Involve 8</a:t>
            </a:r>
            <a:r>
              <a:rPr lang="en-US" sz="2400" baseline="30000" dirty="0" smtClean="0"/>
              <a:t>th</a:t>
            </a:r>
            <a:r>
              <a:rPr lang="en-US" sz="2400" dirty="0" smtClean="0"/>
              <a:t> grade English and mathematics teachers in MMGW workshops that use the SREB series on </a:t>
            </a:r>
            <a:r>
              <a:rPr lang="en-US" sz="2400" i="1" dirty="0" smtClean="0"/>
              <a:t>Getting Students Ready for High School.</a:t>
            </a:r>
            <a:endParaRPr lang="en-US" sz="2400" dirty="0" smtClean="0"/>
          </a:p>
          <a:p>
            <a:r>
              <a:rPr lang="en-US" sz="2400" dirty="0" smtClean="0"/>
              <a:t>Continue to support teachers in the </a:t>
            </a:r>
            <a:r>
              <a:rPr lang="en-US" sz="2400" dirty="0" smtClean="0"/>
              <a:t>implementation of</a:t>
            </a:r>
            <a:r>
              <a:rPr lang="en-US" sz="2400" dirty="0" smtClean="0"/>
              <a:t> </a:t>
            </a:r>
            <a:r>
              <a:rPr lang="en-US" sz="2400" dirty="0" smtClean="0"/>
              <a:t>course syllabi, formative and summative assessments, and rubrics.</a:t>
            </a:r>
          </a:p>
          <a:p>
            <a:pPr>
              <a:buNone/>
            </a:pPr>
            <a:endParaRPr lang="en-US" sz="2400"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bwMode="auto">
          <a:xfrm>
            <a:off x="685800" y="838200"/>
            <a:ext cx="7772400" cy="1143000"/>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Challenge 5</a:t>
            </a:r>
          </a:p>
        </p:txBody>
      </p:sp>
      <p:sp>
        <p:nvSpPr>
          <p:cNvPr id="24579" name="Subtitle 2"/>
          <p:cNvSpPr>
            <a:spLocks noGrp="1"/>
          </p:cNvSpPr>
          <p:nvPr>
            <p:ph type="subTitle" idx="1"/>
          </p:nvPr>
        </p:nvSpPr>
        <p:spPr>
          <a:xfrm>
            <a:off x="1752600" y="1600200"/>
            <a:ext cx="6019800" cy="4038600"/>
          </a:xfrm>
        </p:spPr>
        <p:txBody>
          <a:bodyPr/>
          <a:lstStyle/>
          <a:p>
            <a:pPr algn="l"/>
            <a:r>
              <a:rPr lang="en-US" sz="4000" dirty="0" smtClean="0">
                <a:latin typeface="Times New Roman" pitchFamily="18" charset="0"/>
                <a:cs typeface="Times New Roman" pitchFamily="18" charset="0"/>
              </a:rPr>
              <a:t>Does The School Culture Support College Readiness Standards To Inspire Students To Attend College?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676400" y="274638"/>
            <a:ext cx="7086600" cy="1477962"/>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b="1" dirty="0" smtClean="0">
                <a:latin typeface="Times New Roman" pitchFamily="18" charset="0"/>
              </a:rPr>
              <a:t/>
            </a:r>
            <a:br>
              <a:rPr lang="en-US" b="1" dirty="0" smtClean="0">
                <a:latin typeface="Times New Roman" pitchFamily="18" charset="0"/>
              </a:rPr>
            </a:br>
            <a:r>
              <a:rPr lang="en-US" sz="4000" b="1" dirty="0" smtClean="0">
                <a:latin typeface="Times New Roman" pitchFamily="18" charset="0"/>
                <a:cs typeface="Times New Roman" pitchFamily="18" charset="0"/>
              </a:rPr>
              <a:t>College Readiness Review Visit</a:t>
            </a:r>
          </a:p>
        </p:txBody>
      </p:sp>
      <p:sp>
        <p:nvSpPr>
          <p:cNvPr id="17411" name="Rectangle 3"/>
          <p:cNvSpPr>
            <a:spLocks noGrp="1" noChangeArrowheads="1"/>
          </p:cNvSpPr>
          <p:nvPr>
            <p:ph type="body" sz="half" idx="1"/>
          </p:nvPr>
        </p:nvSpPr>
        <p:spPr>
          <a:xfrm>
            <a:off x="4419600" y="2209800"/>
            <a:ext cx="3657600" cy="2362200"/>
          </a:xfrm>
        </p:spPr>
        <p:txBody>
          <a:bodyPr/>
          <a:lstStyle/>
          <a:p>
            <a:pPr eaLnBrk="1" hangingPunct="1">
              <a:lnSpc>
                <a:spcPct val="80000"/>
              </a:lnSpc>
            </a:pPr>
            <a:r>
              <a:rPr lang="en-US" sz="2800" dirty="0" smtClean="0">
                <a:latin typeface="Times New Roman" pitchFamily="18" charset="0"/>
              </a:rPr>
              <a:t>“Snapshot” as seen by those external to your school</a:t>
            </a:r>
          </a:p>
          <a:p>
            <a:pPr eaLnBrk="1" hangingPunct="1">
              <a:lnSpc>
                <a:spcPct val="80000"/>
              </a:lnSpc>
            </a:pPr>
            <a:endParaRPr lang="en-US" sz="2800" dirty="0" smtClean="0">
              <a:latin typeface="Times New Roman" pitchFamily="18" charset="0"/>
            </a:endParaRPr>
          </a:p>
          <a:p>
            <a:pPr eaLnBrk="1" hangingPunct="1">
              <a:lnSpc>
                <a:spcPct val="80000"/>
              </a:lnSpc>
            </a:pPr>
            <a:r>
              <a:rPr lang="en-US" sz="2800" dirty="0" smtClean="0">
                <a:latin typeface="Times New Roman" pitchFamily="18" charset="0"/>
              </a:rPr>
              <a:t>Baseline data</a:t>
            </a:r>
          </a:p>
          <a:p>
            <a:pPr eaLnBrk="1" hangingPunct="1">
              <a:lnSpc>
                <a:spcPct val="80000"/>
              </a:lnSpc>
              <a:buFontTx/>
              <a:buNone/>
            </a:pPr>
            <a:endParaRPr lang="en-US" sz="2800" dirty="0" smtClean="0">
              <a:latin typeface="Times New Roman" pitchFamily="18" charset="0"/>
            </a:endParaRPr>
          </a:p>
          <a:p>
            <a:pPr eaLnBrk="1" hangingPunct="1">
              <a:lnSpc>
                <a:spcPct val="80000"/>
              </a:lnSpc>
            </a:pPr>
            <a:r>
              <a:rPr lang="en-US" sz="2800" dirty="0" smtClean="0">
                <a:latin typeface="Times New Roman" pitchFamily="18" charset="0"/>
              </a:rPr>
              <a:t>Use as a tool to further your work to make a very good school even better</a:t>
            </a:r>
          </a:p>
          <a:p>
            <a:pPr eaLnBrk="1" hangingPunct="1">
              <a:lnSpc>
                <a:spcPct val="80000"/>
              </a:lnSpc>
              <a:buFont typeface="Wingdings" pitchFamily="2" charset="2"/>
              <a:buChar char="ü"/>
            </a:pPr>
            <a:endParaRPr lang="en-US" sz="2800" b="1" i="1" dirty="0" smtClean="0">
              <a:latin typeface="Times New Roman" pitchFamily="18" charset="0"/>
            </a:endParaRPr>
          </a:p>
        </p:txBody>
      </p:sp>
      <p:pic>
        <p:nvPicPr>
          <p:cNvPr id="3076" name="Picture 4" descr="BD07034_"/>
          <p:cNvPicPr>
            <a:picLocks noGrp="1" noChangeAspect="1" noChangeArrowheads="1"/>
          </p:cNvPicPr>
          <p:nvPr>
            <p:ph sz="half" idx="2"/>
          </p:nvPr>
        </p:nvPicPr>
        <p:blipFill>
          <a:blip r:embed="rId3" cstate="print"/>
          <a:srcRect/>
          <a:stretch>
            <a:fillRect/>
          </a:stretch>
        </p:blipFill>
        <p:spPr>
          <a:xfrm>
            <a:off x="1600200" y="1828800"/>
            <a:ext cx="2894013" cy="3733800"/>
          </a:xfrm>
          <a:noFill/>
        </p:spPr>
      </p:pic>
      <p:sp>
        <p:nvSpPr>
          <p:cNvPr id="3077" name="AutoShape 7"/>
          <p:cNvSpPr>
            <a:spLocks noChangeArrowheads="1"/>
          </p:cNvSpPr>
          <p:nvPr/>
        </p:nvSpPr>
        <p:spPr bwMode="auto">
          <a:xfrm>
            <a:off x="1752600" y="2057400"/>
            <a:ext cx="2438400" cy="1524000"/>
          </a:xfrm>
          <a:prstGeom prst="wedgeRoundRectCallout">
            <a:avLst>
              <a:gd name="adj1" fmla="val -43750"/>
              <a:gd name="adj2" fmla="val 66981"/>
              <a:gd name="adj3" fmla="val 16667"/>
            </a:avLst>
          </a:prstGeom>
          <a:noFill/>
          <a:ln w="9525" algn="ctr">
            <a:noFill/>
            <a:miter lim="800000"/>
            <a:headEnd/>
            <a:tailEnd/>
          </a:ln>
        </p:spPr>
        <p:txBody>
          <a:bodyPr/>
          <a:lstStyle/>
          <a:p>
            <a:pPr marL="342900" indent="-342900" algn="ctr"/>
            <a:endParaRPr lang="en-US" sz="3200" dirty="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17411">
                                            <p:txEl>
                                              <p:pRg st="4" end="4"/>
                                            </p:txEl>
                                          </p:spTgt>
                                        </p:tgtEl>
                                        <p:attrNameLst>
                                          <p:attrName>style.fontStyle</p:attrName>
                                        </p:attrNameLst>
                                      </p:cBhvr>
                                      <p:to>
                                        <p:strVal val="normal"/>
                                      </p:to>
                                    </p:set>
                                    <p:set>
                                      <p:cBhvr override="childStyle">
                                        <p:cTn id="7" dur="indefinite"/>
                                        <p:tgtEl>
                                          <p:spTgt spid="17411">
                                            <p:txEl>
                                              <p:pRg st="4" end="4"/>
                                            </p:txEl>
                                          </p:spTgt>
                                        </p:tgtEl>
                                        <p:attrNameLst>
                                          <p:attrName>style.fontWeight</p:attrName>
                                        </p:attrNameLst>
                                      </p:cBhvr>
                                      <p:to>
                                        <p:strVal val="bold"/>
                                      </p:to>
                                    </p:set>
                                    <p:set>
                                      <p:cBhvr override="childStyle">
                                        <p:cTn id="8" dur="indefinite"/>
                                        <p:tgtEl>
                                          <p:spTgt spid="17411">
                                            <p:txEl>
                                              <p:pRg st="4" end="4"/>
                                            </p:txEl>
                                          </p:spTgt>
                                        </p:tgtEl>
                                        <p:attrNameLst>
                                          <p:attrName>style.textDecorationUnderline</p:attrName>
                                        </p:attrNameLst>
                                      </p:cBhvr>
                                      <p:to>
                                        <p:strVal val="false"/>
                                      </p:to>
                                    </p:set>
                                  </p:childTnLst>
                                </p:cTn>
                              </p:par>
                              <p:par>
                                <p:cTn id="9" presetID="8" presetClass="emph" presetSubtype="0" fill="hold" nodeType="withEffect">
                                  <p:stCondLst>
                                    <p:cond delay="0"/>
                                  </p:stCondLst>
                                  <p:childTnLst>
                                    <p:animRot by="21600000">
                                      <p:cBhvr>
                                        <p:cTn id="10" dur="2000" fill="hold"/>
                                        <p:tgtEl>
                                          <p:spTgt spid="17411">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1981200" y="274638"/>
            <a:ext cx="6705600" cy="1143000"/>
          </a:xfrm>
          <a:noFill/>
          <a:ln>
            <a:miter lim="800000"/>
            <a:headEnd/>
            <a:tailEnd/>
          </a:ln>
        </p:spPr>
        <p:txBody>
          <a:bodyPr vert="horz" wrap="square" lIns="91440" tIns="45720" rIns="91440" bIns="45720" numCol="1" anchor="t" anchorCtr="0" compatLnSpc="1">
            <a:prstTxWarp prst="textNoShape">
              <a:avLst/>
            </a:prstTxWarp>
          </a:bodyPr>
          <a:lstStyle/>
          <a:p>
            <a:r>
              <a:rPr lang="en-US" b="1" dirty="0" smtClean="0">
                <a:latin typeface="Times New Roman" pitchFamily="18" charset="0"/>
              </a:rPr>
              <a:t>Challenge 5:</a:t>
            </a:r>
            <a:br>
              <a:rPr lang="en-US" b="1" dirty="0" smtClean="0">
                <a:latin typeface="Times New Roman" pitchFamily="18" charset="0"/>
              </a:rPr>
            </a:br>
            <a:r>
              <a:rPr lang="en-US" b="1" dirty="0" smtClean="0">
                <a:latin typeface="Times New Roman" pitchFamily="18" charset="0"/>
              </a:rPr>
              <a:t>Possible Action Step</a:t>
            </a:r>
            <a:endParaRPr lang="en-US" dirty="0" smtClean="0"/>
          </a:p>
        </p:txBody>
      </p:sp>
      <p:sp>
        <p:nvSpPr>
          <p:cNvPr id="27651" name="Content Placeholder 2"/>
          <p:cNvSpPr>
            <a:spLocks noGrp="1"/>
          </p:cNvSpPr>
          <p:nvPr>
            <p:ph idx="1"/>
          </p:nvPr>
        </p:nvSpPr>
        <p:spPr>
          <a:xfrm>
            <a:off x="1752600" y="1752600"/>
            <a:ext cx="7010400" cy="6248400"/>
          </a:xfrm>
        </p:spPr>
        <p:txBody>
          <a:bodyPr/>
          <a:lstStyle/>
          <a:p>
            <a:r>
              <a:rPr lang="en-US" sz="2400" dirty="0" smtClean="0">
                <a:latin typeface="Times New Roman" pitchFamily="18" charset="0"/>
                <a:cs typeface="Times New Roman" pitchFamily="18" charset="0"/>
              </a:rPr>
              <a:t>Continue EXPLORE and track student progress toward College Readiness Standards.</a:t>
            </a:r>
          </a:p>
          <a:p>
            <a:r>
              <a:rPr lang="en-US" sz="2400" dirty="0" smtClean="0">
                <a:latin typeface="Times New Roman" pitchFamily="18" charset="0"/>
                <a:cs typeface="Times New Roman" pitchFamily="18" charset="0"/>
              </a:rPr>
              <a:t>Have all students complete a </a:t>
            </a:r>
            <a:r>
              <a:rPr lang="en-US" sz="2400" dirty="0" smtClean="0">
                <a:latin typeface="Times New Roman" pitchFamily="18" charset="0"/>
                <a:cs typeface="Times New Roman" pitchFamily="18" charset="0"/>
              </a:rPr>
              <a:t>Career Research </a:t>
            </a:r>
            <a:r>
              <a:rPr lang="en-US" sz="2400" dirty="0" smtClean="0">
                <a:latin typeface="Times New Roman" pitchFamily="18" charset="0"/>
                <a:cs typeface="Times New Roman" pitchFamily="18" charset="0"/>
              </a:rPr>
              <a:t>Project aligned to their interests as identified by the EXPLORE test.</a:t>
            </a:r>
          </a:p>
          <a:p>
            <a:r>
              <a:rPr lang="en-US" sz="2400" dirty="0" smtClean="0">
                <a:latin typeface="Times New Roman" pitchFamily="18" charset="0"/>
                <a:cs typeface="Times New Roman" pitchFamily="18" charset="0"/>
              </a:rPr>
              <a:t>Continue to stress </a:t>
            </a:r>
            <a:r>
              <a:rPr lang="en-US" sz="2400" dirty="0" smtClean="0">
                <a:latin typeface="Times New Roman" pitchFamily="18" charset="0"/>
                <a:cs typeface="Times New Roman" pitchFamily="18" charset="0"/>
              </a:rPr>
              <a:t>the importance of a culture of effort and hard work throughout the school.</a:t>
            </a:r>
          </a:p>
          <a:p>
            <a:r>
              <a:rPr lang="en-US" sz="2400" dirty="0" smtClean="0">
                <a:latin typeface="Times New Roman" pitchFamily="18" charset="0"/>
                <a:cs typeface="Times New Roman" pitchFamily="18" charset="0"/>
              </a:rPr>
              <a:t>Continue to stress </a:t>
            </a:r>
            <a:r>
              <a:rPr lang="en-US" sz="2400" dirty="0" smtClean="0">
                <a:latin typeface="Times New Roman" pitchFamily="18" charset="0"/>
                <a:cs typeface="Times New Roman" pitchFamily="18" charset="0"/>
              </a:rPr>
              <a:t>the need for all teachers to have high standards and to hold students to higher standards.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1981200" y="274638"/>
            <a:ext cx="6705600" cy="1143000"/>
          </a:xfrm>
          <a:noFill/>
          <a:ln>
            <a:miter lim="800000"/>
            <a:headEnd/>
            <a:tailEnd/>
          </a:ln>
        </p:spPr>
        <p:txBody>
          <a:bodyPr vert="horz" wrap="square" lIns="91440" tIns="45720" rIns="91440" bIns="45720" numCol="1" anchor="t" anchorCtr="0" compatLnSpc="1">
            <a:prstTxWarp prst="textNoShape">
              <a:avLst/>
            </a:prstTxWarp>
          </a:bodyPr>
          <a:lstStyle/>
          <a:p>
            <a:r>
              <a:rPr lang="en-US" b="1" dirty="0" smtClean="0">
                <a:latin typeface="Times New Roman" pitchFamily="18" charset="0"/>
              </a:rPr>
              <a:t>Challenge 5:</a:t>
            </a:r>
            <a:br>
              <a:rPr lang="en-US" b="1" dirty="0" smtClean="0">
                <a:latin typeface="Times New Roman" pitchFamily="18" charset="0"/>
              </a:rPr>
            </a:br>
            <a:r>
              <a:rPr lang="en-US" b="1" dirty="0" smtClean="0">
                <a:latin typeface="Times New Roman" pitchFamily="18" charset="0"/>
              </a:rPr>
              <a:t>Possible Action Step</a:t>
            </a:r>
            <a:endParaRPr lang="en-US" dirty="0" smtClean="0"/>
          </a:p>
        </p:txBody>
      </p:sp>
      <p:sp>
        <p:nvSpPr>
          <p:cNvPr id="27651" name="Content Placeholder 2"/>
          <p:cNvSpPr>
            <a:spLocks noGrp="1"/>
          </p:cNvSpPr>
          <p:nvPr>
            <p:ph idx="1"/>
          </p:nvPr>
        </p:nvSpPr>
        <p:spPr>
          <a:xfrm>
            <a:off x="1752600" y="1752600"/>
            <a:ext cx="7239000" cy="6248400"/>
          </a:xfrm>
        </p:spPr>
        <p:txBody>
          <a:bodyPr/>
          <a:lstStyle/>
          <a:p>
            <a:r>
              <a:rPr lang="en-US" sz="2800" dirty="0" smtClean="0">
                <a:latin typeface="Times New Roman" pitchFamily="18" charset="0"/>
                <a:cs typeface="Times New Roman" pitchFamily="18" charset="0"/>
              </a:rPr>
              <a:t>Develop a summer bridge program to meet the needs of students who have failed state exams or coursework.</a:t>
            </a:r>
          </a:p>
          <a:p>
            <a:r>
              <a:rPr lang="en-US" sz="2800" dirty="0" smtClean="0">
                <a:latin typeface="Times New Roman" pitchFamily="18" charset="0"/>
                <a:cs typeface="Times New Roman" pitchFamily="18" charset="0"/>
              </a:rPr>
              <a:t>Continue to ensure </a:t>
            </a:r>
            <a:r>
              <a:rPr lang="en-US" sz="2800" dirty="0" smtClean="0">
                <a:latin typeface="Times New Roman" pitchFamily="18" charset="0"/>
                <a:cs typeface="Times New Roman" pitchFamily="18" charset="0"/>
              </a:rPr>
              <a:t>that all classes are structured to help students achieve content standards and that students have the extra time and help needed to achieve the </a:t>
            </a:r>
            <a:r>
              <a:rPr lang="en-US" sz="2800" dirty="0" smtClean="0">
                <a:latin typeface="Times New Roman" pitchFamily="18" charset="0"/>
                <a:cs typeface="Times New Roman" pitchFamily="18" charset="0"/>
              </a:rPr>
              <a:t>standards.</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Continue to develop relationships with students to build their efficacy as a learner and value as a person.</a:t>
            </a:r>
          </a:p>
          <a:p>
            <a:r>
              <a:rPr lang="en-US" sz="2800" dirty="0" smtClean="0">
                <a:latin typeface="Times New Roman" pitchFamily="18" charset="0"/>
                <a:cs typeface="Times New Roman" pitchFamily="18" charset="0"/>
              </a:rPr>
              <a:t>Implement the Habits of Success for students.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1676400" y="304800"/>
            <a:ext cx="7467600" cy="1554163"/>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b="1" dirty="0" smtClean="0">
                <a:latin typeface="Times New Roman" pitchFamily="18" charset="0"/>
              </a:rPr>
              <a:t>Next Steps as Identified by   </a:t>
            </a:r>
            <a:br>
              <a:rPr lang="en-US" sz="4000" b="1" dirty="0" smtClean="0">
                <a:latin typeface="Times New Roman" pitchFamily="18" charset="0"/>
              </a:rPr>
            </a:br>
            <a:r>
              <a:rPr lang="en-US" sz="4000" b="1" dirty="0" smtClean="0">
                <a:latin typeface="Times New Roman" pitchFamily="18" charset="0"/>
              </a:rPr>
              <a:t>Coleman Junior High School</a:t>
            </a:r>
            <a:endParaRPr lang="en-US" b="1" dirty="0" smtClean="0">
              <a:latin typeface="Comic Sans MS" pitchFamily="66" charset="0"/>
            </a:endParaRPr>
          </a:p>
        </p:txBody>
      </p:sp>
      <p:sp>
        <p:nvSpPr>
          <p:cNvPr id="31747" name="Content Placeholder 3"/>
          <p:cNvSpPr>
            <a:spLocks noGrp="1"/>
          </p:cNvSpPr>
          <p:nvPr>
            <p:ph idx="1"/>
          </p:nvPr>
        </p:nvSpPr>
        <p:spPr>
          <a:xfrm>
            <a:off x="1752600" y="1752600"/>
            <a:ext cx="7010400" cy="5791200"/>
          </a:xfrm>
        </p:spPr>
        <p:txBody>
          <a:bodyPr/>
          <a:lstStyle/>
          <a:p>
            <a:pPr>
              <a:defRPr/>
            </a:pPr>
            <a:r>
              <a:rPr lang="en-US" sz="2800" dirty="0" smtClean="0">
                <a:latin typeface="Times New Roman" pitchFamily="18" charset="0"/>
                <a:cs typeface="Times New Roman" pitchFamily="18" charset="0"/>
              </a:rPr>
              <a:t>All students will attain proficiency or better in reading, mathematics, writing, social studies, and science by 2013-2014.</a:t>
            </a:r>
          </a:p>
          <a:p>
            <a:pPr>
              <a:defRPr/>
            </a:pPr>
            <a:r>
              <a:rPr lang="en-US" sz="2800" dirty="0" smtClean="0">
                <a:latin typeface="Times New Roman" pitchFamily="18" charset="0"/>
                <a:cs typeface="Times New Roman" pitchFamily="18" charset="0"/>
              </a:rPr>
              <a:t>Maintain or improve attendance at 96% or higher.</a:t>
            </a:r>
          </a:p>
          <a:p>
            <a:pPr>
              <a:defRPr/>
            </a:pPr>
            <a:r>
              <a:rPr lang="en-US" sz="2800" dirty="0" smtClean="0">
                <a:latin typeface="Times New Roman" pitchFamily="18" charset="0"/>
                <a:cs typeface="Times New Roman" pitchFamily="18" charset="0"/>
              </a:rPr>
              <a:t>Recruit and retain highly qualified teachers.</a:t>
            </a:r>
          </a:p>
          <a:p>
            <a:pPr>
              <a:defRPr/>
            </a:pPr>
            <a:r>
              <a:rPr lang="en-US" sz="2800" dirty="0" smtClean="0">
                <a:latin typeface="Times New Roman" pitchFamily="18" charset="0"/>
                <a:cs typeface="Times New Roman" pitchFamily="18" charset="0"/>
              </a:rPr>
              <a:t>Reduce number of discipline referrals and physical altercations.</a:t>
            </a:r>
          </a:p>
          <a:p>
            <a:pPr>
              <a:defRPr/>
            </a:pPr>
            <a:r>
              <a:rPr lang="en-US" sz="2800" dirty="0" smtClean="0">
                <a:latin typeface="Times New Roman" pitchFamily="18" charset="0"/>
                <a:cs typeface="Times New Roman" pitchFamily="18" charset="0"/>
              </a:rPr>
              <a:t>Identify at-risk students early and provide intervention strategies and assistance.</a:t>
            </a:r>
          </a:p>
          <a:p>
            <a:pPr>
              <a:defRPr/>
            </a:pPr>
            <a:endParaRPr lang="en-US" sz="28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1676400" y="304800"/>
            <a:ext cx="7467600" cy="1554163"/>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b="1" dirty="0" smtClean="0">
                <a:latin typeface="Times New Roman" pitchFamily="18" charset="0"/>
              </a:rPr>
              <a:t>Next Steps as Identified by   </a:t>
            </a:r>
            <a:br>
              <a:rPr lang="en-US" sz="4000" b="1" dirty="0" smtClean="0">
                <a:latin typeface="Times New Roman" pitchFamily="18" charset="0"/>
              </a:rPr>
            </a:br>
            <a:r>
              <a:rPr lang="en-US" sz="4000" b="1" dirty="0" smtClean="0">
                <a:latin typeface="Times New Roman" pitchFamily="18" charset="0"/>
              </a:rPr>
              <a:t>Coleman Junior High School</a:t>
            </a:r>
            <a:endParaRPr lang="en-US" b="1" dirty="0" smtClean="0">
              <a:latin typeface="Comic Sans MS" pitchFamily="66" charset="0"/>
            </a:endParaRPr>
          </a:p>
        </p:txBody>
      </p:sp>
      <p:sp>
        <p:nvSpPr>
          <p:cNvPr id="29699" name="Content Placeholder 3"/>
          <p:cNvSpPr>
            <a:spLocks noGrp="1"/>
          </p:cNvSpPr>
          <p:nvPr>
            <p:ph idx="1"/>
          </p:nvPr>
        </p:nvSpPr>
        <p:spPr>
          <a:xfrm>
            <a:off x="1752600" y="2362200"/>
            <a:ext cx="7010400" cy="5181600"/>
          </a:xfrm>
        </p:spPr>
        <p:txBody>
          <a:bodyPr/>
          <a:lstStyle/>
          <a:p>
            <a:r>
              <a:rPr lang="en-US" sz="2800" dirty="0" smtClean="0">
                <a:latin typeface="Times New Roman" pitchFamily="18" charset="0"/>
                <a:cs typeface="Times New Roman" pitchFamily="18" charset="0"/>
              </a:rPr>
              <a:t>Increase Parent and Community Involvement</a:t>
            </a:r>
          </a:p>
          <a:p>
            <a:r>
              <a:rPr lang="en-US" sz="2800" dirty="0" smtClean="0">
                <a:latin typeface="Times New Roman" pitchFamily="18" charset="0"/>
                <a:cs typeface="Times New Roman" pitchFamily="18" charset="0"/>
              </a:rPr>
              <a:t>Integrate technology into the school to benefit all students</a:t>
            </a:r>
          </a:p>
          <a:p>
            <a:pPr>
              <a:buNone/>
            </a:pPr>
            <a:endParaRPr lang="en-US" sz="2800" dirty="0" smtClean="0">
              <a:latin typeface="Times New Roman" pitchFamily="18" charset="0"/>
              <a:cs typeface="Times New Roman" pitchFamily="18" charset="0"/>
            </a:endParaRPr>
          </a:p>
          <a:p>
            <a:pPr>
              <a:buFontTx/>
              <a:buNone/>
            </a:pPr>
            <a:endParaRPr lang="en-US" sz="2800" dirty="0" smtClean="0">
              <a:latin typeface="Times New Roman" pitchFamily="18" charset="0"/>
              <a:cs typeface="Times New Roman" pitchFamily="18" charset="0"/>
            </a:endParaRPr>
          </a:p>
          <a:p>
            <a:pPr>
              <a:buFontTx/>
              <a:buNone/>
            </a:pPr>
            <a:endParaRPr lang="en-US" sz="28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1828800" y="274638"/>
            <a:ext cx="6858000" cy="11430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b="1" dirty="0" smtClean="0">
                <a:latin typeface="Times New Roman" pitchFamily="18" charset="0"/>
              </a:rPr>
              <a:t>What’s Next?</a:t>
            </a:r>
          </a:p>
        </p:txBody>
      </p:sp>
      <p:sp>
        <p:nvSpPr>
          <p:cNvPr id="30723" name="Rectangle 3"/>
          <p:cNvSpPr>
            <a:spLocks noGrp="1" noChangeArrowheads="1"/>
          </p:cNvSpPr>
          <p:nvPr>
            <p:ph type="body" idx="1"/>
          </p:nvPr>
        </p:nvSpPr>
        <p:spPr>
          <a:xfrm>
            <a:off x="1905000" y="914400"/>
            <a:ext cx="6858000" cy="5562600"/>
          </a:xfrm>
        </p:spPr>
        <p:txBody>
          <a:bodyPr/>
          <a:lstStyle/>
          <a:p>
            <a:pPr eaLnBrk="1" hangingPunct="1"/>
            <a:r>
              <a:rPr lang="en-US" sz="2800" dirty="0" smtClean="0">
                <a:latin typeface="Times New Roman" pitchFamily="18" charset="0"/>
              </a:rPr>
              <a:t>Review and use all data including CRR Report to select and prioritize action steps</a:t>
            </a:r>
          </a:p>
          <a:p>
            <a:pPr eaLnBrk="1" hangingPunct="1"/>
            <a:r>
              <a:rPr lang="en-US" sz="2800" dirty="0" smtClean="0">
                <a:latin typeface="Times New Roman" pitchFamily="18" charset="0"/>
              </a:rPr>
              <a:t>Divide actions among focus teams</a:t>
            </a:r>
          </a:p>
          <a:p>
            <a:pPr eaLnBrk="1" hangingPunct="1"/>
            <a:r>
              <a:rPr lang="en-US" sz="2800" dirty="0" smtClean="0">
                <a:latin typeface="Times New Roman" pitchFamily="18" charset="0"/>
              </a:rPr>
              <a:t>Develop/integrate three-year action plan</a:t>
            </a:r>
          </a:p>
          <a:p>
            <a:pPr lvl="1" eaLnBrk="1" hangingPunct="1">
              <a:buFontTx/>
              <a:buChar char="•"/>
            </a:pPr>
            <a:r>
              <a:rPr lang="en-US" dirty="0" smtClean="0">
                <a:latin typeface="Times New Roman" pitchFamily="18" charset="0"/>
              </a:rPr>
              <a:t>Steps</a:t>
            </a:r>
          </a:p>
          <a:p>
            <a:pPr lvl="1" eaLnBrk="1" hangingPunct="1">
              <a:buFontTx/>
              <a:buChar char="•"/>
            </a:pPr>
            <a:r>
              <a:rPr lang="en-US" dirty="0" smtClean="0">
                <a:latin typeface="Times New Roman" pitchFamily="18" charset="0"/>
              </a:rPr>
              <a:t>Interim Timelines and Benchmarks</a:t>
            </a:r>
          </a:p>
          <a:p>
            <a:pPr lvl="1" eaLnBrk="1" hangingPunct="1">
              <a:buFontTx/>
              <a:buChar char="•"/>
            </a:pPr>
            <a:r>
              <a:rPr lang="en-US" dirty="0" smtClean="0">
                <a:latin typeface="Times New Roman" pitchFamily="18" charset="0"/>
              </a:rPr>
              <a:t>Resources</a:t>
            </a:r>
          </a:p>
          <a:p>
            <a:pPr lvl="1" eaLnBrk="1" hangingPunct="1">
              <a:buFontTx/>
              <a:buChar char="•"/>
            </a:pPr>
            <a:r>
              <a:rPr lang="en-US" dirty="0" smtClean="0">
                <a:latin typeface="Times New Roman" pitchFamily="18" charset="0"/>
              </a:rPr>
              <a:t>Evidence of implementation’s impact</a:t>
            </a:r>
          </a:p>
          <a:p>
            <a:pPr lvl="1" eaLnBrk="1" hangingPunct="1">
              <a:buFontTx/>
              <a:buChar char="•"/>
            </a:pPr>
            <a:r>
              <a:rPr lang="en-US" dirty="0" smtClean="0">
                <a:latin typeface="Times New Roman" pitchFamily="18" charset="0"/>
              </a:rPr>
              <a:t>Analysis of Results</a:t>
            </a:r>
          </a:p>
          <a:p>
            <a:pPr lvl="1" eaLnBrk="1" hangingPunct="1">
              <a:buFontTx/>
              <a:buChar char="•"/>
            </a:pPr>
            <a:r>
              <a:rPr lang="en-US" dirty="0" smtClean="0">
                <a:latin typeface="Times New Roman" pitchFamily="18" charset="0"/>
              </a:rPr>
              <a:t>Repeat cycle</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2057400" y="1066800"/>
            <a:ext cx="6645275" cy="3570208"/>
          </a:xfrm>
          <a:prstGeom prst="rect">
            <a:avLst/>
          </a:prstGeom>
          <a:noFill/>
          <a:ln w="9525">
            <a:noFill/>
            <a:miter lim="800000"/>
            <a:headEnd/>
            <a:tailEnd/>
          </a:ln>
        </p:spPr>
        <p:txBody>
          <a:bodyPr>
            <a:spAutoFit/>
          </a:bodyPr>
          <a:lstStyle/>
          <a:p>
            <a:pPr algn="ctr" eaLnBrk="0" hangingPunct="0">
              <a:spcBef>
                <a:spcPct val="0"/>
              </a:spcBef>
              <a:buFontTx/>
              <a:buNone/>
            </a:pPr>
            <a:r>
              <a:rPr lang="en-US" dirty="0">
                <a:latin typeface="Times New Roman" pitchFamily="18" charset="0"/>
              </a:rPr>
              <a:t>The  </a:t>
            </a:r>
            <a:r>
              <a:rPr lang="en-US" dirty="0" smtClean="0">
                <a:latin typeface="Times New Roman" pitchFamily="18" charset="0"/>
              </a:rPr>
              <a:t>CRR </a:t>
            </a:r>
            <a:r>
              <a:rPr lang="en-US" dirty="0">
                <a:latin typeface="Times New Roman" pitchFamily="18" charset="0"/>
              </a:rPr>
              <a:t>Team wishes to thank you for your hospitality, cooperation, and helpfulness during the visit. </a:t>
            </a:r>
            <a:endParaRPr lang="en-US" dirty="0" smtClean="0">
              <a:latin typeface="Times New Roman" pitchFamily="18" charset="0"/>
            </a:endParaRPr>
          </a:p>
          <a:p>
            <a:pPr algn="ctr" eaLnBrk="0" hangingPunct="0">
              <a:spcBef>
                <a:spcPct val="0"/>
              </a:spcBef>
              <a:buFontTx/>
              <a:buNone/>
            </a:pPr>
            <a:endParaRPr lang="en-US" sz="1600" b="1" dirty="0">
              <a:latin typeface="Times New Roman" pitchFamily="18" charset="0"/>
            </a:endParaRPr>
          </a:p>
          <a:p>
            <a:pPr algn="ctr" eaLnBrk="0" hangingPunct="0">
              <a:spcBef>
                <a:spcPct val="0"/>
              </a:spcBef>
              <a:buFontTx/>
              <a:buNone/>
            </a:pPr>
            <a:r>
              <a:rPr lang="en-US" sz="1600" b="1" dirty="0">
                <a:latin typeface="Times New Roman" pitchFamily="18" charset="0"/>
              </a:rPr>
              <a:t>Gary </a:t>
            </a:r>
            <a:r>
              <a:rPr lang="en-US" sz="1600" b="1" dirty="0">
                <a:latin typeface="Times New Roman" pitchFamily="18" charset="0"/>
              </a:rPr>
              <a:t>Bredahl</a:t>
            </a:r>
            <a:r>
              <a:rPr lang="en-US" sz="1600" b="1" dirty="0">
                <a:latin typeface="Times New Roman" pitchFamily="18" charset="0"/>
              </a:rPr>
              <a:t>, Chair – </a:t>
            </a:r>
            <a:r>
              <a:rPr lang="en-US" sz="1600" b="1" dirty="0" smtClean="0">
                <a:latin typeface="Times New Roman" pitchFamily="18" charset="0"/>
              </a:rPr>
              <a:t>SREB</a:t>
            </a:r>
          </a:p>
          <a:p>
            <a:pPr algn="ctr" eaLnBrk="0" hangingPunct="0">
              <a:spcBef>
                <a:spcPct val="0"/>
              </a:spcBef>
              <a:buFontTx/>
              <a:buNone/>
            </a:pPr>
            <a:r>
              <a:rPr lang="en-US" sz="1600" b="1" dirty="0" smtClean="0">
                <a:latin typeface="Times New Roman" pitchFamily="18" charset="0"/>
              </a:rPr>
              <a:t>Virginia Dean - SREB</a:t>
            </a:r>
            <a:endParaRPr lang="en-US" sz="1600" b="1" dirty="0">
              <a:latin typeface="Times New Roman" pitchFamily="18" charset="0"/>
            </a:endParaRPr>
          </a:p>
          <a:p>
            <a:pPr algn="ctr" eaLnBrk="0" hangingPunct="0">
              <a:spcBef>
                <a:spcPct val="0"/>
              </a:spcBef>
              <a:buFontTx/>
              <a:buNone/>
            </a:pPr>
            <a:endParaRPr lang="en-US" sz="1600" b="1" dirty="0">
              <a:latin typeface="Times New Roman" pitchFamily="18" charset="0"/>
            </a:endParaRPr>
          </a:p>
          <a:p>
            <a:pPr algn="ctr" eaLnBrk="0" hangingPunct="0">
              <a:spcBef>
                <a:spcPct val="0"/>
              </a:spcBef>
              <a:buFontTx/>
              <a:buNone/>
            </a:pPr>
            <a:endParaRPr lang="en-US" sz="1600" b="1" dirty="0">
              <a:latin typeface="Times New Roman" pitchFamily="18" charset="0"/>
            </a:endParaRPr>
          </a:p>
          <a:p>
            <a:pPr algn="ctr" eaLnBrk="0" hangingPunct="0">
              <a:spcBef>
                <a:spcPct val="0"/>
              </a:spcBef>
              <a:buFontTx/>
              <a:buNone/>
            </a:pPr>
            <a:endParaRPr lang="en-US" sz="1600" b="1" dirty="0">
              <a:latin typeface="Times New Roman" pitchFamily="18" charset="0"/>
            </a:endParaRPr>
          </a:p>
          <a:p>
            <a:pPr algn="ctr" eaLnBrk="0" hangingPunct="0">
              <a:spcBef>
                <a:spcPct val="0"/>
              </a:spcBef>
              <a:buFontTx/>
              <a:buNone/>
            </a:pPr>
            <a:r>
              <a:rPr lang="en-US" sz="1800" b="1" dirty="0">
                <a:latin typeface="Times New Roman" pitchFamily="18" charset="0"/>
              </a:rPr>
              <a:t>THANK  YOU!</a:t>
            </a:r>
          </a:p>
          <a:p>
            <a:pPr eaLnBrk="0" hangingPunct="0">
              <a:spcBef>
                <a:spcPct val="0"/>
              </a:spcBef>
              <a:buFontTx/>
              <a:buNone/>
            </a:pPr>
            <a:r>
              <a:rPr lang="en-US" dirty="0"/>
              <a:t>  </a:t>
            </a:r>
          </a:p>
        </p:txBody>
      </p:sp>
      <p:sp>
        <p:nvSpPr>
          <p:cNvPr id="31747" name="Rectangle 11"/>
          <p:cNvSpPr>
            <a:spLocks noGrp="1" noChangeArrowheads="1"/>
          </p:cNvSpPr>
          <p:nvPr>
            <p:ph type="title"/>
          </p:nvPr>
        </p:nvSpPr>
        <p:spPr bwMode="auto">
          <a:xfrm>
            <a:off x="1600200" y="304800"/>
            <a:ext cx="7010400" cy="868363"/>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b="1" dirty="0" smtClean="0">
                <a:latin typeface="Times New Roman" pitchFamily="18" charset="0"/>
              </a:rPr>
              <a:t>    CRR Team Appreciation</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828800" y="381000"/>
            <a:ext cx="6934200" cy="16002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b="1" dirty="0" smtClean="0">
                <a:latin typeface="Times New Roman" pitchFamily="18" charset="0"/>
              </a:rPr>
              <a:t>Components of the </a:t>
            </a:r>
            <a:br>
              <a:rPr lang="en-US" sz="4000" b="1" dirty="0" smtClean="0">
                <a:latin typeface="Times New Roman" pitchFamily="18" charset="0"/>
              </a:rPr>
            </a:br>
            <a:r>
              <a:rPr lang="en-US" sz="4000" b="1" dirty="0" smtClean="0">
                <a:latin typeface="Times New Roman" pitchFamily="18" charset="0"/>
              </a:rPr>
              <a:t>CRR Report</a:t>
            </a:r>
          </a:p>
        </p:txBody>
      </p:sp>
      <p:sp>
        <p:nvSpPr>
          <p:cNvPr id="4099" name="Rectangle 3"/>
          <p:cNvSpPr>
            <a:spLocks noGrp="1" noChangeArrowheads="1"/>
          </p:cNvSpPr>
          <p:nvPr>
            <p:ph type="body" sz="half" idx="1"/>
          </p:nvPr>
        </p:nvSpPr>
        <p:spPr>
          <a:xfrm>
            <a:off x="2133600" y="2514600"/>
            <a:ext cx="6477000" cy="3962400"/>
          </a:xfrm>
        </p:spPr>
        <p:txBody>
          <a:bodyPr/>
          <a:lstStyle/>
          <a:p>
            <a:pPr eaLnBrk="1" hangingPunct="1"/>
            <a:r>
              <a:rPr lang="en-US" sz="3600" dirty="0" smtClean="0">
                <a:latin typeface="Times New Roman" pitchFamily="18" charset="0"/>
              </a:rPr>
              <a:t>Promising Practices</a:t>
            </a:r>
          </a:p>
          <a:p>
            <a:pPr eaLnBrk="1" hangingPunct="1"/>
            <a:endParaRPr lang="en-US" sz="3600" dirty="0" smtClean="0">
              <a:latin typeface="Times New Roman" pitchFamily="18" charset="0"/>
            </a:endParaRPr>
          </a:p>
          <a:p>
            <a:pPr eaLnBrk="1" hangingPunct="1"/>
            <a:r>
              <a:rPr lang="en-US" sz="3600" dirty="0" smtClean="0">
                <a:latin typeface="Times New Roman" pitchFamily="18" charset="0"/>
              </a:rPr>
              <a:t>Challenges and Action Steps</a:t>
            </a:r>
          </a:p>
          <a:p>
            <a:pPr eaLnBrk="1" hangingPunct="1"/>
            <a:endParaRPr lang="en-US" sz="3600" dirty="0" smtClean="0">
              <a:latin typeface="Times New Roman" pitchFamily="18" charset="0"/>
            </a:endParaRPr>
          </a:p>
          <a:p>
            <a:pPr eaLnBrk="1" hangingPunct="1"/>
            <a:r>
              <a:rPr lang="en-US" sz="3600" dirty="0" smtClean="0">
                <a:latin typeface="Times New Roman" pitchFamily="18" charset="0"/>
              </a:rPr>
              <a:t>Next Steps </a:t>
            </a:r>
          </a:p>
        </p:txBody>
      </p:sp>
      <p:pic>
        <p:nvPicPr>
          <p:cNvPr id="4100" name="Picture 10" descr="MCPE07250_0000[1]"/>
          <p:cNvPicPr>
            <a:picLocks noGrp="1" noChangeAspect="1" noChangeArrowheads="1"/>
          </p:cNvPicPr>
          <p:nvPr>
            <p:ph sz="half" idx="2"/>
          </p:nvPr>
        </p:nvPicPr>
        <p:blipFill>
          <a:blip r:embed="rId3" cstate="print"/>
          <a:srcRect/>
          <a:stretch>
            <a:fillRect/>
          </a:stretch>
        </p:blipFill>
        <p:spPr>
          <a:xfrm>
            <a:off x="7162800" y="1676400"/>
            <a:ext cx="1176338" cy="1428750"/>
          </a:xfr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1676400" y="228600"/>
            <a:ext cx="6934200" cy="12954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dirty="0" smtClean="0">
                <a:latin typeface="Times New Roman" pitchFamily="18" charset="0"/>
              </a:rPr>
              <a:t>Promising </a:t>
            </a:r>
            <a:r>
              <a:rPr lang="en-US" sz="3600" b="1" dirty="0" smtClean="0">
                <a:latin typeface="Times New Roman" pitchFamily="18" charset="0"/>
              </a:rPr>
              <a:t>Practices: </a:t>
            </a:r>
            <a:endParaRPr lang="en-US" sz="3200" dirty="0" smtClean="0">
              <a:latin typeface="Times New Roman" pitchFamily="18" charset="0"/>
            </a:endParaRPr>
          </a:p>
        </p:txBody>
      </p:sp>
      <p:sp>
        <p:nvSpPr>
          <p:cNvPr id="5123" name="Rectangle 4"/>
          <p:cNvSpPr>
            <a:spLocks noGrp="1" noChangeArrowheads="1"/>
          </p:cNvSpPr>
          <p:nvPr>
            <p:ph type="body" sz="half" idx="1"/>
          </p:nvPr>
        </p:nvSpPr>
        <p:spPr>
          <a:xfrm>
            <a:off x="1905000" y="1143000"/>
            <a:ext cx="6400800" cy="5181600"/>
          </a:xfrm>
        </p:spPr>
        <p:txBody>
          <a:bodyPr/>
          <a:lstStyle/>
          <a:p>
            <a:pPr marL="533400" indent="-533400" eaLnBrk="1" hangingPunct="1">
              <a:lnSpc>
                <a:spcPct val="90000"/>
              </a:lnSpc>
              <a:defRPr/>
            </a:pPr>
            <a:r>
              <a:rPr lang="en-US" sz="2800" dirty="0" smtClean="0">
                <a:latin typeface="Times New Roman" pitchFamily="18" charset="0"/>
              </a:rPr>
              <a:t>Mentor Class</a:t>
            </a:r>
          </a:p>
          <a:p>
            <a:pPr marL="533400" indent="-533400" eaLnBrk="1" hangingPunct="1">
              <a:lnSpc>
                <a:spcPct val="90000"/>
              </a:lnSpc>
              <a:defRPr/>
            </a:pPr>
            <a:r>
              <a:rPr lang="en-US" sz="2800" dirty="0" smtClean="0">
                <a:latin typeface="Times New Roman" pitchFamily="18" charset="0"/>
              </a:rPr>
              <a:t>Student Choice In Assignments </a:t>
            </a:r>
            <a:r>
              <a:rPr lang="en-US" sz="2800" dirty="0" smtClean="0">
                <a:latin typeface="Times New Roman" pitchFamily="18" charset="0"/>
              </a:rPr>
              <a:t>ie</a:t>
            </a:r>
            <a:r>
              <a:rPr lang="en-US" sz="2800" dirty="0" smtClean="0">
                <a:latin typeface="Times New Roman" pitchFamily="18" charset="0"/>
              </a:rPr>
              <a:t>. Poetry Assignment; 7</a:t>
            </a:r>
            <a:r>
              <a:rPr lang="en-US" sz="2800" baseline="30000" dirty="0" smtClean="0">
                <a:latin typeface="Times New Roman" pitchFamily="18" charset="0"/>
              </a:rPr>
              <a:t>th</a:t>
            </a:r>
            <a:r>
              <a:rPr lang="en-US" sz="2800" dirty="0" smtClean="0">
                <a:latin typeface="Times New Roman" pitchFamily="18" charset="0"/>
              </a:rPr>
              <a:t> Grade Math</a:t>
            </a:r>
          </a:p>
          <a:p>
            <a:pPr marL="533400" indent="-533400" eaLnBrk="1" hangingPunct="1">
              <a:lnSpc>
                <a:spcPct val="90000"/>
              </a:lnSpc>
              <a:defRPr/>
            </a:pPr>
            <a:r>
              <a:rPr lang="en-US" sz="2800" dirty="0" smtClean="0">
                <a:latin typeface="Times New Roman" pitchFamily="18" charset="0"/>
              </a:rPr>
              <a:t>In An Elective Class Monday is Reserved for Reading </a:t>
            </a:r>
          </a:p>
          <a:p>
            <a:pPr marL="533400" indent="-533400" eaLnBrk="1" hangingPunct="1">
              <a:lnSpc>
                <a:spcPct val="90000"/>
              </a:lnSpc>
              <a:defRPr/>
            </a:pPr>
            <a:r>
              <a:rPr lang="en-US" sz="2800" dirty="0" smtClean="0">
                <a:latin typeface="Times New Roman" pitchFamily="18" charset="0"/>
              </a:rPr>
              <a:t>Frequent teacher questioning to clarity to verify student thinking</a:t>
            </a:r>
          </a:p>
          <a:p>
            <a:pPr marL="533400" indent="-533400" eaLnBrk="1" hangingPunct="1">
              <a:lnSpc>
                <a:spcPct val="90000"/>
              </a:lnSpc>
              <a:defRPr/>
            </a:pPr>
            <a:r>
              <a:rPr lang="en-US" sz="2800" dirty="0" smtClean="0">
                <a:latin typeface="Times New Roman" pitchFamily="18" charset="0"/>
              </a:rPr>
              <a:t>Evidence of use of Rubrics </a:t>
            </a:r>
          </a:p>
          <a:p>
            <a:pPr marL="533400" indent="-533400" eaLnBrk="1" hangingPunct="1">
              <a:lnSpc>
                <a:spcPct val="90000"/>
              </a:lnSpc>
              <a:defRPr/>
            </a:pPr>
            <a:r>
              <a:rPr lang="en-US" sz="2800" dirty="0" smtClean="0">
                <a:latin typeface="Times New Roman" pitchFamily="18" charset="0"/>
              </a:rPr>
              <a:t>Extra Help Classes</a:t>
            </a:r>
          </a:p>
          <a:p>
            <a:pPr marL="533400" indent="-533400" eaLnBrk="1" hangingPunct="1">
              <a:lnSpc>
                <a:spcPct val="90000"/>
              </a:lnSpc>
              <a:defRPr/>
            </a:pPr>
            <a:r>
              <a:rPr lang="en-US" sz="2800" dirty="0" smtClean="0">
                <a:latin typeface="Times New Roman" pitchFamily="18" charset="0"/>
              </a:rPr>
              <a:t>Technology – Laptops for all students</a:t>
            </a:r>
          </a:p>
          <a:p>
            <a:pPr marL="533400" indent="-533400" eaLnBrk="1" hangingPunct="1">
              <a:lnSpc>
                <a:spcPct val="90000"/>
              </a:lnSpc>
              <a:defRPr/>
            </a:pPr>
            <a:r>
              <a:rPr lang="en-US" sz="2800" dirty="0" smtClean="0">
                <a:latin typeface="Times New Roman" pitchFamily="18" charset="0"/>
              </a:rPr>
              <a:t>Personalized Study Island for individual students</a:t>
            </a:r>
          </a:p>
          <a:p>
            <a:pPr marL="533400" indent="-533400" eaLnBrk="1" hangingPunct="1">
              <a:lnSpc>
                <a:spcPct val="90000"/>
              </a:lnSpc>
              <a:defRPr/>
            </a:pPr>
            <a:endParaRPr lang="en-US" sz="2800" dirty="0" smtClean="0">
              <a:latin typeface="Times New Roman" pitchFamily="18" charset="0"/>
            </a:endParaRPr>
          </a:p>
          <a:p>
            <a:pPr marL="533400" indent="-533400" eaLnBrk="1" hangingPunct="1">
              <a:lnSpc>
                <a:spcPct val="90000"/>
              </a:lnSpc>
              <a:buNone/>
              <a:defRPr/>
            </a:pPr>
            <a:endParaRPr lang="en-US" sz="2800" dirty="0" smtClean="0">
              <a:latin typeface="Times New Roman"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1828800" y="304800"/>
            <a:ext cx="6934200" cy="13716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b="1" dirty="0" smtClean="0">
                <a:latin typeface="Times New Roman" pitchFamily="18" charset="0"/>
              </a:rPr>
              <a:t>Promising Practice: </a:t>
            </a:r>
            <a:br>
              <a:rPr lang="en-US" sz="4000" b="1" dirty="0" smtClean="0">
                <a:latin typeface="Times New Roman" pitchFamily="18" charset="0"/>
              </a:rPr>
            </a:br>
            <a:r>
              <a:rPr lang="en-US" sz="4000" b="1" dirty="0" smtClean="0">
                <a:latin typeface="Times New Roman" pitchFamily="18" charset="0"/>
              </a:rPr>
              <a:t>Engaging Instructional Strategies</a:t>
            </a:r>
            <a:br>
              <a:rPr lang="en-US" sz="4000" b="1" dirty="0" smtClean="0">
                <a:latin typeface="Times New Roman" pitchFamily="18" charset="0"/>
              </a:rPr>
            </a:br>
            <a:endParaRPr lang="en-US" sz="3600" b="1" dirty="0" smtClean="0">
              <a:latin typeface="Times New Roman" pitchFamily="18" charset="0"/>
            </a:endParaRPr>
          </a:p>
        </p:txBody>
      </p:sp>
      <p:sp>
        <p:nvSpPr>
          <p:cNvPr id="4" name="Rectangle 3"/>
          <p:cNvSpPr/>
          <p:nvPr/>
        </p:nvSpPr>
        <p:spPr>
          <a:xfrm>
            <a:off x="2286000" y="2209800"/>
            <a:ext cx="6553200" cy="5823133"/>
          </a:xfrm>
          <a:prstGeom prst="rect">
            <a:avLst/>
          </a:prstGeom>
        </p:spPr>
        <p:txBody>
          <a:bodyPr wrap="square">
            <a:spAutoFit/>
          </a:bodyPr>
          <a:lstStyle/>
          <a:p>
            <a:pPr marL="533400" indent="-533400" eaLnBrk="1" hangingPunct="1">
              <a:lnSpc>
                <a:spcPct val="90000"/>
              </a:lnSpc>
              <a:defRPr/>
            </a:pPr>
            <a:r>
              <a:rPr lang="en-US" dirty="0" smtClean="0">
                <a:latin typeface="Times New Roman" pitchFamily="18" charset="0"/>
              </a:rPr>
              <a:t>Interactive Math and Science Journal</a:t>
            </a:r>
          </a:p>
          <a:p>
            <a:pPr marL="533400" indent="-533400" eaLnBrk="1" hangingPunct="1">
              <a:lnSpc>
                <a:spcPct val="90000"/>
              </a:lnSpc>
              <a:defRPr/>
            </a:pPr>
            <a:r>
              <a:rPr lang="en-US" dirty="0" smtClean="0">
                <a:latin typeface="Times New Roman" pitchFamily="18" charset="0"/>
              </a:rPr>
              <a:t>Students reported some teachers relate the curriculum to real world </a:t>
            </a:r>
          </a:p>
          <a:p>
            <a:pPr marL="533400" indent="-533400" eaLnBrk="1" hangingPunct="1">
              <a:lnSpc>
                <a:spcPct val="90000"/>
              </a:lnSpc>
              <a:defRPr/>
            </a:pPr>
            <a:r>
              <a:rPr lang="en-US" dirty="0" smtClean="0">
                <a:latin typeface="Times New Roman" pitchFamily="18" charset="0"/>
              </a:rPr>
              <a:t>Students reported they prefer project based learning </a:t>
            </a:r>
          </a:p>
          <a:p>
            <a:pPr marL="533400" indent="-533400" eaLnBrk="1" hangingPunct="1">
              <a:lnSpc>
                <a:spcPct val="90000"/>
              </a:lnSpc>
              <a:defRPr/>
            </a:pPr>
            <a:r>
              <a:rPr lang="en-US" dirty="0" smtClean="0">
                <a:latin typeface="Times New Roman" pitchFamily="18" charset="0"/>
              </a:rPr>
              <a:t>Interactive technology for each student</a:t>
            </a:r>
          </a:p>
          <a:p>
            <a:pPr marL="533400" indent="-533400" eaLnBrk="1" hangingPunct="1">
              <a:lnSpc>
                <a:spcPct val="90000"/>
              </a:lnSpc>
              <a:defRPr/>
            </a:pPr>
            <a:r>
              <a:rPr lang="en-US" dirty="0" smtClean="0">
                <a:latin typeface="Times New Roman" pitchFamily="18" charset="0"/>
              </a:rPr>
              <a:t>Students experience Yearbook class run like a business</a:t>
            </a:r>
          </a:p>
          <a:p>
            <a:pPr marL="533400" indent="-533400" eaLnBrk="1" hangingPunct="1">
              <a:lnSpc>
                <a:spcPct val="90000"/>
              </a:lnSpc>
              <a:defRPr/>
            </a:pPr>
            <a:r>
              <a:rPr lang="en-US" dirty="0" smtClean="0">
                <a:latin typeface="Times New Roman" pitchFamily="18" charset="0"/>
              </a:rPr>
              <a:t>Bell to bell use of instructional time a building priority</a:t>
            </a:r>
          </a:p>
          <a:p>
            <a:pPr marL="533400" indent="-533400" eaLnBrk="1" hangingPunct="1">
              <a:lnSpc>
                <a:spcPct val="90000"/>
              </a:lnSpc>
              <a:buNone/>
              <a:defRPr/>
            </a:pPr>
            <a:endParaRPr lang="en-US" dirty="0" smtClean="0">
              <a:latin typeface="Times New Roman" pitchFamily="18" charset="0"/>
            </a:endParaRPr>
          </a:p>
          <a:p>
            <a:pPr marL="533400" indent="-533400" eaLnBrk="1" hangingPunct="1">
              <a:lnSpc>
                <a:spcPct val="90000"/>
              </a:lnSpc>
              <a:defRPr/>
            </a:pPr>
            <a:endParaRPr lang="en-US" dirty="0" smtClean="0">
              <a:latin typeface="Times New Roman" pitchFamily="18" charset="0"/>
            </a:endParaRPr>
          </a:p>
          <a:p>
            <a:pPr marL="533400" indent="-533400" eaLnBrk="1" hangingPunct="1">
              <a:lnSpc>
                <a:spcPct val="90000"/>
              </a:lnSpc>
              <a:buNone/>
              <a:defRPr/>
            </a:pPr>
            <a:endParaRPr lang="en-US" dirty="0" smtClean="0">
              <a:latin typeface="Times New Roman" pitchFamily="18" charset="0"/>
            </a:endParaRPr>
          </a:p>
        </p:txBody>
      </p:sp>
      <p:sp>
        <p:nvSpPr>
          <p:cNvPr id="5" name="Text Placeholder 4"/>
          <p:cNvSpPr>
            <a:spLocks noGrp="1"/>
          </p:cNvSpPr>
          <p:nvPr>
            <p:ph type="body" sz="half" idx="1"/>
          </p:nvPr>
        </p:nvSpPr>
        <p:spPr>
          <a:xfrm>
            <a:off x="11734800" y="7772400"/>
            <a:ext cx="2286000" cy="4572000"/>
          </a:xfrm>
        </p:spPr>
        <p:txBody>
          <a:bodyPr/>
          <a:lstStyle/>
          <a:p>
            <a:pPr>
              <a:buNone/>
            </a:pP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1828800" y="304800"/>
            <a:ext cx="6934200" cy="13716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b="1" dirty="0" smtClean="0">
                <a:latin typeface="Times New Roman" pitchFamily="18" charset="0"/>
              </a:rPr>
              <a:t>Promising Practice: Engaging Instructional Strategies</a:t>
            </a:r>
            <a:endParaRPr lang="en-US" sz="3600" b="1" dirty="0" smtClean="0">
              <a:latin typeface="Times New Roman" pitchFamily="18" charset="0"/>
            </a:endParaRPr>
          </a:p>
        </p:txBody>
      </p:sp>
      <p:sp>
        <p:nvSpPr>
          <p:cNvPr id="7171" name="Rectangle 3"/>
          <p:cNvSpPr>
            <a:spLocks noGrp="1" noChangeArrowheads="1"/>
          </p:cNvSpPr>
          <p:nvPr>
            <p:ph type="body" sz="half" idx="1"/>
          </p:nvPr>
        </p:nvSpPr>
        <p:spPr>
          <a:xfrm>
            <a:off x="2133600" y="1600200"/>
            <a:ext cx="6477000" cy="4648200"/>
          </a:xfrm>
        </p:spPr>
        <p:txBody>
          <a:bodyPr/>
          <a:lstStyle/>
          <a:p>
            <a:pPr eaLnBrk="1" hangingPunct="1"/>
            <a:r>
              <a:rPr lang="en-US" sz="2400" dirty="0" smtClean="0">
                <a:latin typeface="Times New Roman" pitchFamily="18" charset="0"/>
              </a:rPr>
              <a:t>Students use academic language (context clues; heterozygous gnomes)</a:t>
            </a:r>
          </a:p>
          <a:p>
            <a:pPr eaLnBrk="1" hangingPunct="1"/>
            <a:r>
              <a:rPr lang="en-US" sz="2400" dirty="0" smtClean="0">
                <a:latin typeface="Times New Roman" pitchFamily="18" charset="0"/>
              </a:rPr>
              <a:t>“Knowledge is money in the bank when you get older”  </a:t>
            </a:r>
            <a:r>
              <a:rPr lang="en-US" sz="2400" dirty="0" smtClean="0">
                <a:latin typeface="Times New Roman" pitchFamily="18" charset="0"/>
              </a:rPr>
              <a:t>(6</a:t>
            </a:r>
            <a:r>
              <a:rPr lang="en-US" sz="2400" baseline="30000" dirty="0" smtClean="0">
                <a:latin typeface="Times New Roman" pitchFamily="18" charset="0"/>
              </a:rPr>
              <a:t>th </a:t>
            </a:r>
            <a:r>
              <a:rPr lang="en-US" sz="2400" dirty="0" smtClean="0">
                <a:latin typeface="Times New Roman" pitchFamily="18" charset="0"/>
              </a:rPr>
              <a:t> grade student)</a:t>
            </a:r>
          </a:p>
          <a:p>
            <a:pPr eaLnBrk="1" hangingPunct="1"/>
            <a:r>
              <a:rPr lang="en-US" sz="2400" dirty="0" smtClean="0">
                <a:latin typeface="Times New Roman" pitchFamily="18" charset="0"/>
              </a:rPr>
              <a:t>Culture of anti-bullying</a:t>
            </a:r>
            <a:r>
              <a:rPr lang="en-US" sz="2400" dirty="0" smtClean="0">
                <a:latin typeface="Times New Roman" pitchFamily="18" charset="0"/>
              </a:rPr>
              <a:t>  building wide</a:t>
            </a:r>
          </a:p>
          <a:p>
            <a:pPr eaLnBrk="1" hangingPunct="1"/>
            <a:r>
              <a:rPr lang="en-US" sz="2400" dirty="0" smtClean="0">
                <a:latin typeface="Times New Roman" pitchFamily="18" charset="0"/>
              </a:rPr>
              <a:t>Detailed lesson plans for substitute teachers</a:t>
            </a:r>
          </a:p>
          <a:p>
            <a:pPr eaLnBrk="1" hangingPunct="1"/>
            <a:r>
              <a:rPr lang="en-US" sz="2400" dirty="0" smtClean="0">
                <a:latin typeface="Times New Roman" pitchFamily="18" charset="0"/>
              </a:rPr>
              <a:t>All students are engaged </a:t>
            </a:r>
            <a:endParaRPr lang="en-US" sz="2400" dirty="0" smtClean="0">
              <a:latin typeface="Times New Roman" pitchFamily="18" charset="0"/>
            </a:endParaRPr>
          </a:p>
          <a:p>
            <a:pPr eaLnBrk="1" hangingPunct="1"/>
            <a:r>
              <a:rPr lang="en-US" sz="2400" dirty="0" smtClean="0">
                <a:latin typeface="Times New Roman" pitchFamily="18" charset="0"/>
              </a:rPr>
              <a:t>All teachers conduct class interacting with students </a:t>
            </a:r>
          </a:p>
          <a:p>
            <a:pPr eaLnBrk="1" hangingPunct="1"/>
            <a:r>
              <a:rPr lang="en-US" sz="2400" dirty="0" smtClean="0">
                <a:latin typeface="Times New Roman" pitchFamily="18" charset="0"/>
              </a:rPr>
              <a:t>Word wall in math classes</a:t>
            </a:r>
          </a:p>
          <a:p>
            <a:pPr eaLnBrk="1" hangingPunct="1"/>
            <a:r>
              <a:rPr lang="en-US" sz="2400" dirty="0" smtClean="0">
                <a:latin typeface="Times New Roman" pitchFamily="18" charset="0"/>
              </a:rPr>
              <a:t>The 8</a:t>
            </a:r>
            <a:r>
              <a:rPr lang="en-US" sz="2400" baseline="30000" dirty="0" smtClean="0">
                <a:latin typeface="Times New Roman" pitchFamily="18" charset="0"/>
              </a:rPr>
              <a:t>th</a:t>
            </a:r>
            <a:r>
              <a:rPr lang="en-US" sz="2400" dirty="0" smtClean="0">
                <a:latin typeface="Times New Roman" pitchFamily="18" charset="0"/>
              </a:rPr>
              <a:t> grade fieldtrip to the Holocaust  Museum</a:t>
            </a:r>
          </a:p>
          <a:p>
            <a:pPr eaLnBrk="1" hangingPunct="1"/>
            <a:endParaRPr lang="en-US" sz="2400" dirty="0" smtClean="0">
              <a:latin typeface="Times New Roman" pitchFamily="18" charset="0"/>
            </a:endParaRPr>
          </a:p>
          <a:p>
            <a:pPr eaLnBrk="1" hangingPunct="1"/>
            <a:endParaRPr lang="en-US" sz="2400" dirty="0" smtClean="0">
              <a:latin typeface="Times New Roman" pitchFamily="18" charset="0"/>
            </a:endParaRPr>
          </a:p>
          <a:p>
            <a:pPr eaLnBrk="1" hangingPunct="1"/>
            <a:endParaRPr lang="en-US" sz="2400" dirty="0" smtClean="0">
              <a:latin typeface="Times New Roman" pitchFamily="18" charset="0"/>
            </a:endParaRPr>
          </a:p>
          <a:p>
            <a:pPr eaLnBrk="1" hangingPunct="1"/>
            <a:endParaRPr lang="en-US" sz="2400" dirty="0" smtClean="0">
              <a:latin typeface="Times New Roman" pitchFamily="18" charset="0"/>
            </a:endParaRPr>
          </a:p>
          <a:p>
            <a:pPr eaLnBrk="1" hangingPunct="1"/>
            <a:endParaRPr lang="en-US" sz="2400" dirty="0" smtClean="0">
              <a:latin typeface="Times New Roman" pitchFamily="18" charset="0"/>
            </a:endParaRPr>
          </a:p>
          <a:p>
            <a:pPr lvl="1" eaLnBrk="1" hangingPunct="1">
              <a:buFontTx/>
              <a:buChar char="•"/>
            </a:pPr>
            <a:endParaRPr lang="en-US" sz="2000" dirty="0" smtClean="0">
              <a:latin typeface="Times New Roman" pitchFamily="18" charset="0"/>
            </a:endParaRPr>
          </a:p>
          <a:p>
            <a:pPr eaLnBrk="1" hangingPunct="1"/>
            <a:endParaRPr lang="en-US" sz="1800" dirty="0" smtClean="0">
              <a:latin typeface="Times New Roman" pitchFamily="18" charset="0"/>
            </a:endParaRPr>
          </a:p>
          <a:p>
            <a:pPr eaLnBrk="1" hangingPunct="1">
              <a:buFont typeface="Symbol" pitchFamily="18" charset="2"/>
              <a:buChar char=""/>
            </a:pPr>
            <a:endParaRPr lang="en-US" sz="1200" dirty="0" smtClean="0"/>
          </a:p>
          <a:p>
            <a:pPr eaLnBrk="1" hangingPunct="1">
              <a:buFont typeface="Wingdings" pitchFamily="2" charset="2"/>
              <a:buNone/>
            </a:pPr>
            <a:endParaRPr lang="en-US" sz="1200"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2057400" y="0"/>
            <a:ext cx="6629400" cy="15240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b="1" dirty="0" smtClean="0">
                <a:latin typeface="Times New Roman" pitchFamily="18" charset="0"/>
              </a:rPr>
              <a:t>Promising Practice: Literacy Across The Curriculum  </a:t>
            </a:r>
            <a:br>
              <a:rPr lang="en-US" sz="4000" b="1" dirty="0" smtClean="0">
                <a:latin typeface="Times New Roman" pitchFamily="18" charset="0"/>
              </a:rPr>
            </a:br>
            <a:endParaRPr lang="en-US" sz="4000" b="1" dirty="0" smtClean="0">
              <a:latin typeface="Times New Roman" pitchFamily="18" charset="0"/>
            </a:endParaRPr>
          </a:p>
        </p:txBody>
      </p:sp>
      <p:sp>
        <p:nvSpPr>
          <p:cNvPr id="8195" name="Rectangle 3"/>
          <p:cNvSpPr>
            <a:spLocks noGrp="1" noChangeArrowheads="1"/>
          </p:cNvSpPr>
          <p:nvPr>
            <p:ph type="body" sz="half" idx="1"/>
          </p:nvPr>
        </p:nvSpPr>
        <p:spPr>
          <a:xfrm>
            <a:off x="1752600" y="1447800"/>
            <a:ext cx="7391400" cy="5410200"/>
          </a:xfrm>
        </p:spPr>
        <p:txBody>
          <a:bodyPr/>
          <a:lstStyle/>
          <a:p>
            <a:pPr marL="533400" indent="-533400" eaLnBrk="1" hangingPunct="1">
              <a:lnSpc>
                <a:spcPct val="90000"/>
              </a:lnSpc>
              <a:buFontTx/>
              <a:buNone/>
            </a:pPr>
            <a:endParaRPr lang="en-US" sz="2400" dirty="0" smtClean="0">
              <a:latin typeface="Times New Roman" pitchFamily="18" charset="0"/>
            </a:endParaRPr>
          </a:p>
          <a:p>
            <a:pPr marL="533400" indent="-533400" eaLnBrk="1" hangingPunct="1">
              <a:lnSpc>
                <a:spcPct val="90000"/>
              </a:lnSpc>
            </a:pPr>
            <a:endParaRPr lang="en-US" sz="2400" dirty="0" smtClean="0">
              <a:latin typeface="Times New Roman" pitchFamily="18" charset="0"/>
            </a:endParaRPr>
          </a:p>
          <a:p>
            <a:pPr marL="533400" indent="-533400" eaLnBrk="1" hangingPunct="1">
              <a:lnSpc>
                <a:spcPct val="90000"/>
              </a:lnSpc>
            </a:pPr>
            <a:r>
              <a:rPr lang="en-US" sz="2800" dirty="0" smtClean="0">
                <a:latin typeface="Times New Roman" pitchFamily="18" charset="0"/>
              </a:rPr>
              <a:t>Reading is occurring in all classrooms</a:t>
            </a:r>
          </a:p>
          <a:p>
            <a:pPr marL="533400" indent="-533400" eaLnBrk="1" hangingPunct="1">
              <a:lnSpc>
                <a:spcPct val="90000"/>
              </a:lnSpc>
            </a:pPr>
            <a:r>
              <a:rPr lang="en-US" sz="2800" dirty="0" smtClean="0">
                <a:latin typeface="Times New Roman" pitchFamily="18" charset="0"/>
              </a:rPr>
              <a:t>Students report writing is supported by technology</a:t>
            </a:r>
          </a:p>
          <a:p>
            <a:pPr marL="533400" indent="-533400" eaLnBrk="1" hangingPunct="1">
              <a:lnSpc>
                <a:spcPct val="90000"/>
              </a:lnSpc>
            </a:pPr>
            <a:r>
              <a:rPr lang="en-US" sz="2800" dirty="0" smtClean="0">
                <a:latin typeface="Times New Roman" pitchFamily="18" charset="0"/>
              </a:rPr>
              <a:t>Multiple literacy strategies evident (</a:t>
            </a:r>
            <a:r>
              <a:rPr lang="en-US" sz="2800" dirty="0" smtClean="0">
                <a:latin typeface="Times New Roman" pitchFamily="18" charset="0"/>
              </a:rPr>
              <a:t>Frayer</a:t>
            </a:r>
            <a:r>
              <a:rPr lang="en-US" sz="2800" dirty="0" smtClean="0">
                <a:latin typeface="Times New Roman" pitchFamily="18" charset="0"/>
              </a:rPr>
              <a:t> Model; exit slips; various </a:t>
            </a:r>
            <a:r>
              <a:rPr lang="en-US" sz="2800" dirty="0" smtClean="0">
                <a:latin typeface="Times New Roman" pitchFamily="18" charset="0"/>
              </a:rPr>
              <a:t>foldables</a:t>
            </a:r>
            <a:r>
              <a:rPr lang="en-US" sz="2800" dirty="0" smtClean="0">
                <a:latin typeface="Times New Roman" pitchFamily="18" charset="0"/>
              </a:rPr>
              <a:t>; word walls)</a:t>
            </a:r>
            <a:endParaRPr lang="en-US" sz="2800" dirty="0" smtClean="0">
              <a:latin typeface="Times New Roman" pitchFamily="18" charset="0"/>
            </a:endParaRPr>
          </a:p>
          <a:p>
            <a:pPr marL="533400" indent="-533400" eaLnBrk="1" hangingPunct="1">
              <a:lnSpc>
                <a:spcPct val="90000"/>
              </a:lnSpc>
            </a:pPr>
            <a:endParaRPr lang="en-US" sz="2400" dirty="0" smtClean="0">
              <a:latin typeface="Times New Roman"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2057400" y="0"/>
            <a:ext cx="6629400" cy="23622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b="1" dirty="0" smtClean="0">
                <a:latin typeface="Times New Roman" pitchFamily="18" charset="0"/>
              </a:rPr>
              <a:t>Promising Practice:  </a:t>
            </a:r>
            <a:br>
              <a:rPr lang="en-US" sz="4000" b="1" dirty="0" smtClean="0">
                <a:latin typeface="Times New Roman" pitchFamily="18" charset="0"/>
              </a:rPr>
            </a:br>
            <a:r>
              <a:rPr lang="en-US" sz="4000" b="1" dirty="0" smtClean="0">
                <a:latin typeface="Times New Roman" pitchFamily="18" charset="0"/>
              </a:rPr>
              <a:t>Mathematics Instruction  </a:t>
            </a:r>
            <a:r>
              <a:rPr lang="en-US" sz="2400" b="1" dirty="0" smtClean="0">
                <a:latin typeface="Times New Roman" pitchFamily="18" charset="0"/>
              </a:rPr>
              <a:t/>
            </a:r>
            <a:br>
              <a:rPr lang="en-US" sz="2400" b="1" dirty="0" smtClean="0">
                <a:latin typeface="Times New Roman" pitchFamily="18" charset="0"/>
              </a:rPr>
            </a:br>
            <a:r>
              <a:rPr lang="en-US" sz="2400" b="1" dirty="0" smtClean="0">
                <a:latin typeface="Times New Roman" pitchFamily="18" charset="0"/>
              </a:rPr>
              <a:t>Math/Science/Technology/Engineering</a:t>
            </a:r>
            <a:endParaRPr lang="en-US" sz="4000" b="1" dirty="0" smtClean="0">
              <a:latin typeface="Times New Roman" pitchFamily="18" charset="0"/>
            </a:endParaRPr>
          </a:p>
        </p:txBody>
      </p:sp>
      <p:sp>
        <p:nvSpPr>
          <p:cNvPr id="9219" name="Rectangle 3"/>
          <p:cNvSpPr>
            <a:spLocks noGrp="1" noChangeArrowheads="1"/>
          </p:cNvSpPr>
          <p:nvPr>
            <p:ph type="body" sz="half" idx="1"/>
          </p:nvPr>
        </p:nvSpPr>
        <p:spPr>
          <a:xfrm>
            <a:off x="1752600" y="1905000"/>
            <a:ext cx="7391400" cy="4953000"/>
          </a:xfrm>
        </p:spPr>
        <p:txBody>
          <a:bodyPr/>
          <a:lstStyle/>
          <a:p>
            <a:pPr marL="533400" indent="-533400" eaLnBrk="1" hangingPunct="1"/>
            <a:r>
              <a:rPr lang="en-US" sz="2800" dirty="0" smtClean="0">
                <a:latin typeface="Times New Roman" pitchFamily="18" charset="0"/>
              </a:rPr>
              <a:t>Robotics Club and Scholastic Competition</a:t>
            </a:r>
            <a:endParaRPr lang="en-US" sz="2800" dirty="0" smtClean="0">
              <a:latin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1828800" y="0"/>
            <a:ext cx="6934200" cy="15240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200" b="1" dirty="0" smtClean="0">
                <a:latin typeface="Times New Roman" pitchFamily="18" charset="0"/>
              </a:rPr>
              <a:t>Promising Practice: </a:t>
            </a:r>
            <a:br>
              <a:rPr lang="en-US" sz="4200" b="1" dirty="0" smtClean="0">
                <a:latin typeface="Times New Roman" pitchFamily="18" charset="0"/>
              </a:rPr>
            </a:br>
            <a:r>
              <a:rPr lang="en-US" sz="4200" b="1" dirty="0" smtClean="0">
                <a:latin typeface="Times New Roman" pitchFamily="18" charset="0"/>
              </a:rPr>
              <a:t>Instructional Standards </a:t>
            </a:r>
            <a:br>
              <a:rPr lang="en-US" sz="4200" b="1" dirty="0" smtClean="0">
                <a:latin typeface="Times New Roman" pitchFamily="18" charset="0"/>
              </a:rPr>
            </a:br>
            <a:endParaRPr lang="en-US" sz="4200" b="1" dirty="0" smtClean="0">
              <a:latin typeface="Times New Roman" pitchFamily="18" charset="0"/>
            </a:endParaRPr>
          </a:p>
        </p:txBody>
      </p:sp>
      <p:sp>
        <p:nvSpPr>
          <p:cNvPr id="11267" name="Rectangle 3"/>
          <p:cNvSpPr>
            <a:spLocks noGrp="1" noChangeArrowheads="1"/>
          </p:cNvSpPr>
          <p:nvPr>
            <p:ph type="body" sz="half" idx="1"/>
          </p:nvPr>
        </p:nvSpPr>
        <p:spPr>
          <a:xfrm>
            <a:off x="1752600" y="2057400"/>
            <a:ext cx="7391400" cy="5029200"/>
          </a:xfrm>
        </p:spPr>
        <p:txBody>
          <a:bodyPr/>
          <a:lstStyle/>
          <a:p>
            <a:pPr marL="533400" indent="-533400" eaLnBrk="1" hangingPunct="1">
              <a:lnSpc>
                <a:spcPct val="90000"/>
              </a:lnSpc>
              <a:defRPr/>
            </a:pPr>
            <a:r>
              <a:rPr lang="en-US" sz="2400" dirty="0" smtClean="0">
                <a:latin typeface="Times New Roman" pitchFamily="18" charset="0"/>
              </a:rPr>
              <a:t>Implementation of the C – Scope </a:t>
            </a:r>
            <a:r>
              <a:rPr lang="en-US" sz="2400" dirty="0" smtClean="0">
                <a:latin typeface="Times New Roman" pitchFamily="18" charset="0"/>
              </a:rPr>
              <a:t>Curriculum</a:t>
            </a:r>
          </a:p>
          <a:p>
            <a:pPr marL="533400" indent="-533400" eaLnBrk="1" hangingPunct="1">
              <a:lnSpc>
                <a:spcPct val="90000"/>
              </a:lnSpc>
              <a:defRPr/>
            </a:pPr>
            <a:r>
              <a:rPr lang="en-US" sz="2400" dirty="0" smtClean="0">
                <a:latin typeface="Times New Roman" pitchFamily="18" charset="0"/>
              </a:rPr>
              <a:t>Teachers demonstrate an expectation that student work will be completed to standards</a:t>
            </a:r>
          </a:p>
          <a:p>
            <a:pPr marL="533400" indent="-533400" eaLnBrk="1" hangingPunct="1">
              <a:lnSpc>
                <a:spcPct val="90000"/>
              </a:lnSpc>
              <a:defRPr/>
            </a:pPr>
            <a:r>
              <a:rPr lang="en-US" sz="2400" dirty="0" smtClean="0">
                <a:latin typeface="Times New Roman" pitchFamily="18" charset="0"/>
              </a:rPr>
              <a:t>The philosophy of continuous improvement has become institutionalized within the school</a:t>
            </a:r>
          </a:p>
          <a:p>
            <a:pPr marL="533400" indent="-533400" eaLnBrk="1" hangingPunct="1">
              <a:lnSpc>
                <a:spcPct val="90000"/>
              </a:lnSpc>
              <a:defRPr/>
            </a:pPr>
            <a:r>
              <a:rPr lang="en-US" sz="2400" dirty="0" smtClean="0">
                <a:latin typeface="Times New Roman" pitchFamily="18" charset="0"/>
              </a:rPr>
              <a:t>There is a rapid staff response to data</a:t>
            </a:r>
            <a:endParaRPr lang="en-US" sz="2400" dirty="0" smtClean="0">
              <a:latin typeface="Times New Roman" pitchFamily="18" charset="0"/>
            </a:endParaRPr>
          </a:p>
          <a:p>
            <a:pPr marL="533400" indent="-533400" eaLnBrk="1" hangingPunct="1">
              <a:lnSpc>
                <a:spcPct val="90000"/>
              </a:lnSpc>
              <a:buNone/>
              <a:defRPr/>
            </a:pPr>
            <a:endParaRPr lang="en-US" sz="2400" dirty="0" smtClean="0">
              <a:latin typeface="Times New Roman" pitchFamily="18" charset="0"/>
            </a:endParaRPr>
          </a:p>
          <a:p>
            <a:pPr eaLnBrk="1" hangingPunct="1">
              <a:lnSpc>
                <a:spcPct val="90000"/>
              </a:lnSpc>
              <a:defRPr/>
            </a:pPr>
            <a:endParaRPr lang="en-US" dirty="0" smtClean="0">
              <a:latin typeface="Times New Roman" pitchFamily="18" charset="0"/>
            </a:endParaRPr>
          </a:p>
          <a:p>
            <a:pPr lvl="1" eaLnBrk="1" hangingPunct="1">
              <a:lnSpc>
                <a:spcPct val="90000"/>
              </a:lnSpc>
              <a:buFont typeface="Wingdings" pitchFamily="2" charset="2"/>
              <a:buChar char="§"/>
              <a:defRPr/>
            </a:pPr>
            <a:endParaRPr lang="en-US" sz="2400" dirty="0" smtClean="0">
              <a:latin typeface="Times New Roman" pitchFamily="18" charset="0"/>
            </a:endParaRPr>
          </a:p>
          <a:p>
            <a:pPr lvl="1" eaLnBrk="1" hangingPunct="1">
              <a:lnSpc>
                <a:spcPct val="90000"/>
              </a:lnSpc>
              <a:defRPr/>
            </a:pPr>
            <a:endParaRPr lang="en-US" sz="2400" dirty="0" smtClean="0">
              <a:latin typeface="Times New Roman" pitchFamily="18" charset="0"/>
            </a:endParaRPr>
          </a:p>
          <a:p>
            <a:pPr lvl="1" eaLnBrk="1" hangingPunct="1">
              <a:lnSpc>
                <a:spcPct val="90000"/>
              </a:lnSpc>
              <a:buFontTx/>
              <a:buNone/>
              <a:defRPr/>
            </a:pPr>
            <a:endParaRPr lang="en-US" sz="2400" dirty="0" smtClean="0">
              <a:latin typeface="Times New Roman" pitchFamily="18" charset="0"/>
            </a:endParaRPr>
          </a:p>
          <a:p>
            <a:pPr eaLnBrk="1" hangingPunct="1">
              <a:lnSpc>
                <a:spcPct val="90000"/>
              </a:lnSpc>
              <a:defRPr/>
            </a:pPr>
            <a:endParaRPr lang="en-US" dirty="0" smtClean="0">
              <a:latin typeface="Times New Roman" pitchFamily="18" charset="0"/>
            </a:endParaRPr>
          </a:p>
          <a:p>
            <a:pPr marL="533400" indent="-533400" eaLnBrk="1" hangingPunct="1">
              <a:lnSpc>
                <a:spcPct val="90000"/>
              </a:lnSpc>
              <a:defRPr/>
            </a:pPr>
            <a:endParaRPr lang="en-US" sz="2800" dirty="0" smtClean="0">
              <a:latin typeface="Times New Roman" pitchFamily="18" charset="0"/>
            </a:endParaRPr>
          </a:p>
          <a:p>
            <a:pPr marL="533400" indent="-533400" eaLnBrk="1" hangingPunct="1">
              <a:lnSpc>
                <a:spcPct val="90000"/>
              </a:lnSpc>
              <a:defRPr/>
            </a:pPr>
            <a:endParaRPr lang="en-US" sz="2800" dirty="0" smtClean="0">
              <a:latin typeface="Times New Roman" pitchFamily="18" charset="0"/>
            </a:endParaRPr>
          </a:p>
          <a:p>
            <a:pPr marL="533400" indent="-533400" eaLnBrk="1" hangingPunct="1">
              <a:lnSpc>
                <a:spcPct val="90000"/>
              </a:lnSpc>
              <a:defRPr/>
            </a:pPr>
            <a:endParaRPr lang="en-US" sz="2800" dirty="0" smtClean="0">
              <a:latin typeface="Times New Roman" pitchFamily="18" charset="0"/>
            </a:endParaRPr>
          </a:p>
          <a:p>
            <a:pPr marL="533400" indent="-533400" eaLnBrk="1" hangingPunct="1">
              <a:lnSpc>
                <a:spcPct val="90000"/>
              </a:lnSpc>
              <a:buFontTx/>
              <a:buNone/>
              <a:defRPr/>
            </a:pPr>
            <a:endParaRPr lang="en-US" sz="2800" dirty="0" smtClean="0">
              <a:latin typeface="Times New Roman"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REB Blue stripe">
  <a:themeElements>
    <a:clrScheme name="SREB Blue stri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REB Blue strip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SREB Blue stri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REB Blue strip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REB Blue strip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REB Blue strip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REB Blue strip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REB Blue strip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REB Blue strip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REB Blue strip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REB Blue strip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REB Blue strip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REB Blue strip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REB Blue strip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REB Blue stri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9221</TotalTime>
  <Words>1373</Words>
  <Application>Microsoft Office PowerPoint</Application>
  <PresentationFormat>On-screen Show (4:3)</PresentationFormat>
  <Paragraphs>220</Paragraphs>
  <Slides>25</Slides>
  <Notes>24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SREB Blue stripe</vt:lpstr>
      <vt:lpstr> College Readiness Review Visit (CRR) Summary Briefing   </vt:lpstr>
      <vt:lpstr> College Readiness Review Visit</vt:lpstr>
      <vt:lpstr>Components of the  CRR Report</vt:lpstr>
      <vt:lpstr>Promising Practices: </vt:lpstr>
      <vt:lpstr>Promising Practice:  Engaging Instructional Strategies </vt:lpstr>
      <vt:lpstr>Promising Practice: Engaging Instructional Strategies</vt:lpstr>
      <vt:lpstr>Promising Practice: Literacy Across The Curriculum   </vt:lpstr>
      <vt:lpstr>Promising Practice:   Mathematics Instruction   Math/Science/Technology/Engineering</vt:lpstr>
      <vt:lpstr>Promising Practice:  Instructional Standards  </vt:lpstr>
      <vt:lpstr>Promising Practice:   School Culture Inspiring College Attendance</vt:lpstr>
      <vt:lpstr>Challenge 1</vt:lpstr>
      <vt:lpstr>Challenge 1:   Possible Action Steps</vt:lpstr>
      <vt:lpstr>Challenge 2:</vt:lpstr>
      <vt:lpstr>Challenge 2:  Possible Action Steps</vt:lpstr>
      <vt:lpstr>Challenge 3:    </vt:lpstr>
      <vt:lpstr>Challenge 3:   Possible Action Steps</vt:lpstr>
      <vt:lpstr>Challenge 4</vt:lpstr>
      <vt:lpstr>Challenge 4:   Possible Action Steps</vt:lpstr>
      <vt:lpstr>Challenge 5</vt:lpstr>
      <vt:lpstr>Challenge 5: Possible Action Step</vt:lpstr>
      <vt:lpstr>Challenge 5: Possible Action Step</vt:lpstr>
      <vt:lpstr>Next Steps as Identified by    Coleman Junior High School</vt:lpstr>
      <vt:lpstr>Next Steps as Identified by    Coleman Junior High School</vt:lpstr>
      <vt:lpstr>What’s Next?</vt:lpstr>
      <vt:lpstr>    CRR Team Appreciation</vt:lpstr>
    </vt:vector>
  </TitlesOfParts>
  <Company>I.T.C.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Schools That Work Technical Assistance Visit</dc:title>
  <dc:creator>Thornton High School</dc:creator>
  <cp:lastModifiedBy>gbredahl</cp:lastModifiedBy>
  <cp:revision>600</cp:revision>
  <dcterms:created xsi:type="dcterms:W3CDTF">2001-08-05T12:27:38Z</dcterms:created>
  <dcterms:modified xsi:type="dcterms:W3CDTF">2010-11-17T20:34:45Z</dcterms:modified>
</cp:coreProperties>
</file>